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28"/>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5143500" type="screen16x9"/>
  <p:notesSz cx="6858000" cy="9144000"/>
  <p:embeddedFontLst>
    <p:embeddedFont>
      <p:font typeface="Bungee Shade" panose="020B0604020202020204" charset="0"/>
      <p:regular r:id="rId29"/>
    </p:embeddedFont>
    <p:embeddedFont>
      <p:font typeface="Lilita One" panose="020B0604020202020204" charset="0"/>
      <p:regular r:id="rId30"/>
    </p:embeddedFont>
    <p:embeddedFont>
      <p:font typeface="Raleway" panose="020F0502020204030204" pitchFamily="2" charset="0"/>
      <p:regular r:id="rId31"/>
      <p:bold r:id="rId32"/>
      <p:italic r:id="rId33"/>
      <p:boldItalic r:id="rId34"/>
    </p:embeddedFont>
    <p:embeddedFont>
      <p:font typeface="Raleway Light" panose="020F0502020204030204" pitchFamily="2" charset="0"/>
      <p:regular r:id="rId35"/>
      <p:bold r:id="rId36"/>
      <p:italic r:id="rId37"/>
      <p:boldItalic r:id="rId38"/>
    </p:embeddedFont>
    <p:embeddedFont>
      <p:font typeface="Roboto Condensed" panose="020F0502020204030204" pitchFamily="2" charset="0"/>
      <p:regular r:id="rId39"/>
      <p:bold r:id="rId40"/>
      <p:italic r:id="rId41"/>
      <p:boldItalic r:id="rId42"/>
    </p:embeddedFont>
    <p:embeddedFont>
      <p:font typeface="Satisfy" panose="020B0604020202020204" charset="0"/>
      <p:regular r:id="rId43"/>
    </p:embeddedFont>
    <p:embeddedFont>
      <p:font typeface="Zilla Slab Highlight"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94" d="100"/>
          <a:sy n="94" d="100"/>
        </p:scale>
        <p:origin x="8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document/d/1V7Fm8yPX3i3GQcrNqU1YyfNewAhQwXUSfsnZCb853_g/ed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amseysolutions.com/retirement/net-worth-calculato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youtu.be/Lj_1HNNtv1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dbERFYZVaeI"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brookings.edu/policy2020/bigideas/why-we-need-reparations-for-black-americans/" TargetMode="External"/><Relationship Id="rId4" Type="http://schemas.openxmlformats.org/officeDocument/2006/relationships/hyperlink" Target="https://www.latimes.com/california/story/2020-08-02/bruces-beach-manhattan-beach"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dbERFYZVae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amseysolutions.com/retirement/net-worth-calculato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the Wealth Gap</a:t>
            </a:r>
            <a:endParaRPr/>
          </a:p>
          <a:p>
            <a:pPr marL="0" lvl="0" indent="0" algn="l" rtl="0">
              <a:spcBef>
                <a:spcPts val="0"/>
              </a:spcBef>
              <a:spcAft>
                <a:spcPts val="0"/>
              </a:spcAft>
              <a:buNone/>
            </a:pPr>
            <a:r>
              <a:rPr lang="en"/>
              <a:t>And What Can/Should Be Done?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30345a81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230345a81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IDEA: use smaller problem to help you solve a larger one, or help you think about what to pay attention to.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302f0a1b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2302f0a1b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Edit (3/29): Put the reading here and talk about why we need reparations</a:t>
            </a:r>
            <a:endParaRPr/>
          </a:p>
          <a:p>
            <a:pPr marL="0" lvl="0" indent="0" algn="l" rtl="0">
              <a:spcBef>
                <a:spcPts val="0"/>
              </a:spcBef>
              <a:spcAft>
                <a:spcPts val="0"/>
              </a:spcAft>
              <a:buNone/>
            </a:pPr>
            <a:endParaRPr/>
          </a:p>
          <a:p>
            <a:pPr marL="0" lvl="0" indent="0" algn="l" rtl="0">
              <a:spcBef>
                <a:spcPts val="0"/>
              </a:spcBef>
              <a:spcAft>
                <a:spcPts val="0"/>
              </a:spcAft>
              <a:buNone/>
            </a:pPr>
            <a:r>
              <a:rPr lang="en"/>
              <a:t>IDEA: use smaller problem to help you solve a larger one, or help you think about what to pay attention to.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30345a81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30345a81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30345a81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230345a81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sz="1700">
                <a:solidFill>
                  <a:srgbClr val="322B3A"/>
                </a:solidFill>
                <a:latin typeface="Raleway Light"/>
                <a:ea typeface="Raleway Light"/>
                <a:cs typeface="Raleway Light"/>
                <a:sym typeface="Raleway Light"/>
              </a:rPr>
              <a:t>(Note: the value of the land is provided by current day news outlets. Est ~$70million)</a:t>
            </a:r>
            <a:endParaRPr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0c9a1ad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20c9a1ad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230345a81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230345a81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https://docs.google.com/document/d/1V7Fm8yPX3i3GQcrNqU1YyfNewAhQwXUSfsnZCb853_g/edit#</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30345a81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30345a81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7aa64ac22a5477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7aa64ac22a547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8eb3d959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18eb3d959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 to the data that we are giving the class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230345a81c_0_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230345a81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31dddbc8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31dddbc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sz="1200">
              <a:solidFill>
                <a:srgbClr val="322B3A"/>
              </a:solidFill>
              <a:latin typeface="Raleway"/>
              <a:ea typeface="Raleway"/>
              <a:cs typeface="Raleway"/>
              <a:sym typeface="Raleway"/>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4ff13b9fa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14ff13b9fa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Edit (3/29): Put the reading here and talk about why we need reparations</a:t>
            </a:r>
            <a:endParaRPr/>
          </a:p>
          <a:p>
            <a:pPr marL="0" lvl="0" indent="0" algn="l" rtl="0">
              <a:spcBef>
                <a:spcPts val="0"/>
              </a:spcBef>
              <a:spcAft>
                <a:spcPts val="0"/>
              </a:spcAft>
              <a:buNone/>
            </a:pPr>
            <a:endParaRPr/>
          </a:p>
          <a:p>
            <a:pPr marL="0" lvl="0" indent="0" algn="l" rtl="0">
              <a:spcBef>
                <a:spcPts val="0"/>
              </a:spcBef>
              <a:spcAft>
                <a:spcPts val="0"/>
              </a:spcAft>
              <a:buNone/>
            </a:pPr>
            <a:r>
              <a:rPr lang="en"/>
              <a:t>IDEA: use smaller problem to help you solve a larger one, or help you think about what to pay attention to.</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30345a81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30345a81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Calculator</a:t>
            </a:r>
            <a:endParaRPr/>
          </a:p>
          <a:p>
            <a:pPr marL="0" lvl="0" indent="0" algn="l" rtl="0">
              <a:spcBef>
                <a:spcPts val="0"/>
              </a:spcBef>
              <a:spcAft>
                <a:spcPts val="0"/>
              </a:spcAft>
              <a:buNone/>
            </a:pPr>
            <a:r>
              <a:rPr lang="en" u="sng">
                <a:solidFill>
                  <a:schemeClr val="hlink"/>
                </a:solidFill>
                <a:hlinkClick r:id="rId3"/>
              </a:rPr>
              <a:t>https://www.ramseysolutions.com/retirement/net-worth-calculator</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3e80c462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3e80c462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https://youtu.be/Lj_1HNNtv1w</a:t>
            </a:r>
            <a:r>
              <a:rPr lang="en"/>
              <a:t> </a:t>
            </a:r>
            <a:endParaRPr/>
          </a:p>
          <a:p>
            <a:pPr marL="0" lvl="0" indent="0" algn="l" rtl="0">
              <a:lnSpc>
                <a:spcPct val="115000"/>
              </a:lnSpc>
              <a:spcBef>
                <a:spcPts val="28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1fb773b3a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1fb773b3a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no such thing as a correct value - open ended model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1f552b7b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1f552b7b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9201ee5e95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9201ee5e95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0b56c827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0b56c82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1f552b7b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01f552b7b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ba088ac9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ba088ac9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30345a81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30345a81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a slide with an excerpt from both of the articles so that participants can have access to the main ideas</a:t>
            </a:r>
            <a:endParaRPr/>
          </a:p>
          <a:p>
            <a:pPr marL="0" lvl="0" indent="0" algn="l" rtl="0">
              <a:spcBef>
                <a:spcPts val="0"/>
              </a:spcBef>
              <a:spcAft>
                <a:spcPts val="0"/>
              </a:spcAft>
              <a:buClr>
                <a:schemeClr val="dk1"/>
              </a:buClr>
              <a:buSzPts val="1100"/>
              <a:buFont typeface="Arial"/>
              <a:buNone/>
            </a:pPr>
            <a:r>
              <a:rPr lang="en" b="1">
                <a:solidFill>
                  <a:srgbClr val="322B3A"/>
                </a:solidFill>
                <a:latin typeface="Raleway"/>
                <a:ea typeface="Raleway"/>
                <a:cs typeface="Raleway"/>
                <a:sym typeface="Raleway"/>
              </a:rPr>
              <a:t>Additional Resources: </a:t>
            </a:r>
            <a:endParaRPr>
              <a:solidFill>
                <a:schemeClr val="dk1"/>
              </a:solidFill>
              <a:latin typeface="Raleway Light"/>
              <a:ea typeface="Raleway Light"/>
              <a:cs typeface="Raleway Light"/>
              <a:sym typeface="Raleway Light"/>
            </a:endParaRPr>
          </a:p>
          <a:p>
            <a:pPr marL="457200" lvl="0" indent="-279400" algn="l" rtl="0">
              <a:spcBef>
                <a:spcPts val="0"/>
              </a:spcBef>
              <a:spcAft>
                <a:spcPts val="0"/>
              </a:spcAft>
              <a:buClr>
                <a:schemeClr val="dk1"/>
              </a:buClr>
              <a:buSzPts val="800"/>
              <a:buFont typeface="Raleway Light"/>
              <a:buChar char="●"/>
            </a:pPr>
            <a:r>
              <a:rPr lang="en" sz="800">
                <a:solidFill>
                  <a:schemeClr val="dk1"/>
                </a:solidFill>
                <a:latin typeface="Raleway Light"/>
                <a:ea typeface="Raleway Light"/>
                <a:cs typeface="Raleway Light"/>
                <a:sym typeface="Raleway Light"/>
              </a:rPr>
              <a:t>Youtube Video about Bruce’s Beach: </a:t>
            </a:r>
            <a:r>
              <a:rPr lang="en" sz="800" u="sng">
                <a:solidFill>
                  <a:srgbClr val="55406D"/>
                </a:solidFill>
                <a:latin typeface="Raleway Light"/>
                <a:ea typeface="Raleway Light"/>
                <a:cs typeface="Raleway Light"/>
                <a:sym typeface="Raleway Light"/>
                <a:hlinkClick r:id="rId3">
                  <a:extLst>
                    <a:ext uri="{A12FA001-AC4F-418D-AE19-62706E023703}">
                      <ahyp:hlinkClr xmlns:ahyp="http://schemas.microsoft.com/office/drawing/2018/hyperlinkcolor" val="tx"/>
                    </a:ext>
                  </a:extLst>
                </a:hlinkClick>
              </a:rPr>
              <a:t>https://youtu.be/dbERFYZVaeI</a:t>
            </a:r>
            <a:r>
              <a:rPr lang="en" sz="800">
                <a:solidFill>
                  <a:schemeClr val="dk1"/>
                </a:solidFill>
                <a:latin typeface="Raleway Light"/>
                <a:ea typeface="Raleway Light"/>
                <a:cs typeface="Raleway Light"/>
                <a:sym typeface="Raleway Light"/>
              </a:rPr>
              <a:t> </a:t>
            </a:r>
            <a:endParaRPr sz="800">
              <a:solidFill>
                <a:schemeClr val="dk1"/>
              </a:solidFill>
              <a:latin typeface="Raleway Light"/>
              <a:ea typeface="Raleway Light"/>
              <a:cs typeface="Raleway Light"/>
              <a:sym typeface="Raleway Light"/>
            </a:endParaRPr>
          </a:p>
          <a:p>
            <a:pPr marL="457200" lvl="0" indent="0" algn="l" rtl="0">
              <a:spcBef>
                <a:spcPts val="0"/>
              </a:spcBef>
              <a:spcAft>
                <a:spcPts val="0"/>
              </a:spcAft>
              <a:buClr>
                <a:schemeClr val="dk1"/>
              </a:buClr>
              <a:buSzPts val="1100"/>
              <a:buFont typeface="Arial"/>
              <a:buNone/>
            </a:pPr>
            <a:endParaRPr sz="800">
              <a:solidFill>
                <a:schemeClr val="dk1"/>
              </a:solidFill>
              <a:latin typeface="Raleway Light"/>
              <a:ea typeface="Raleway Light"/>
              <a:cs typeface="Raleway Light"/>
              <a:sym typeface="Raleway Light"/>
            </a:endParaRPr>
          </a:p>
          <a:p>
            <a:pPr marL="457200" lvl="0" indent="-279400" algn="l" rtl="0">
              <a:spcBef>
                <a:spcPts val="0"/>
              </a:spcBef>
              <a:spcAft>
                <a:spcPts val="0"/>
              </a:spcAft>
              <a:buClr>
                <a:schemeClr val="dk1"/>
              </a:buClr>
              <a:buSzPts val="800"/>
              <a:buFont typeface="Raleway Light"/>
              <a:buChar char="●"/>
            </a:pPr>
            <a:r>
              <a:rPr lang="en" sz="800">
                <a:solidFill>
                  <a:schemeClr val="dk1"/>
                </a:solidFill>
                <a:latin typeface="Raleway Light"/>
                <a:ea typeface="Raleway Light"/>
                <a:cs typeface="Raleway Light"/>
                <a:sym typeface="Raleway Light"/>
              </a:rPr>
              <a:t>“</a:t>
            </a:r>
            <a:r>
              <a:rPr lang="en" sz="800" u="sng">
                <a:solidFill>
                  <a:srgbClr val="55406D"/>
                </a:solidFill>
                <a:latin typeface="Raleway Light"/>
                <a:ea typeface="Raleway Light"/>
                <a:cs typeface="Raleway Light"/>
                <a:sym typeface="Raleway Light"/>
                <a:hlinkClick r:id="rId4">
                  <a:extLst>
                    <a:ext uri="{A12FA001-AC4F-418D-AE19-62706E023703}">
                      <ahyp:hlinkClr xmlns:ahyp="http://schemas.microsoft.com/office/drawing/2018/hyperlinkcolor" val="tx"/>
                    </a:ext>
                  </a:extLst>
                </a:hlinkClick>
              </a:rPr>
              <a:t>Manhattan Beach was once home to Black beachgoers, but the city ran them out. Now it faces a reckoning</a:t>
            </a:r>
            <a:r>
              <a:rPr lang="en" sz="800">
                <a:solidFill>
                  <a:schemeClr val="dk1"/>
                </a:solidFill>
                <a:latin typeface="Raleway Light"/>
                <a:ea typeface="Raleway Light"/>
                <a:cs typeface="Raleway Light"/>
                <a:sym typeface="Raleway Light"/>
              </a:rPr>
              <a:t>” By Rosanna Xia</a:t>
            </a:r>
            <a:endParaRPr sz="800">
              <a:solidFill>
                <a:schemeClr val="dk1"/>
              </a:solidFill>
              <a:latin typeface="Raleway Light"/>
              <a:ea typeface="Raleway Light"/>
              <a:cs typeface="Raleway Light"/>
              <a:sym typeface="Raleway Light"/>
            </a:endParaRPr>
          </a:p>
          <a:p>
            <a:pPr marL="0" lvl="0" indent="0" algn="l" rtl="0">
              <a:spcBef>
                <a:spcPts val="0"/>
              </a:spcBef>
              <a:spcAft>
                <a:spcPts val="0"/>
              </a:spcAft>
              <a:buClr>
                <a:schemeClr val="dk1"/>
              </a:buClr>
              <a:buSzPts val="1100"/>
              <a:buFont typeface="Arial"/>
              <a:buNone/>
            </a:pPr>
            <a:endParaRPr b="1">
              <a:solidFill>
                <a:schemeClr val="dk1"/>
              </a:solidFill>
              <a:highlight>
                <a:srgbClr val="FFFF00"/>
              </a:highlight>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endParaRPr sz="800">
              <a:solidFill>
                <a:schemeClr val="dk1"/>
              </a:solidFill>
              <a:latin typeface="Raleway Light"/>
              <a:ea typeface="Raleway Light"/>
              <a:cs typeface="Raleway Light"/>
              <a:sym typeface="Raleway Light"/>
            </a:endParaRPr>
          </a:p>
          <a:p>
            <a:pPr marL="457200" lvl="0" indent="-279400" algn="l" rtl="0">
              <a:spcBef>
                <a:spcPts val="0"/>
              </a:spcBef>
              <a:spcAft>
                <a:spcPts val="0"/>
              </a:spcAft>
              <a:buClr>
                <a:schemeClr val="dk1"/>
              </a:buClr>
              <a:buSzPts val="800"/>
              <a:buFont typeface="Raleway Light"/>
              <a:buChar char="●"/>
            </a:pPr>
            <a:r>
              <a:rPr lang="en" sz="800">
                <a:solidFill>
                  <a:schemeClr val="dk1"/>
                </a:solidFill>
                <a:latin typeface="Raleway Light"/>
                <a:ea typeface="Raleway Light"/>
                <a:cs typeface="Raleway Light"/>
                <a:sym typeface="Raleway Light"/>
              </a:rPr>
              <a:t>“</a:t>
            </a:r>
            <a:r>
              <a:rPr lang="en" sz="800" u="sng">
                <a:solidFill>
                  <a:srgbClr val="55406D"/>
                </a:solidFill>
                <a:latin typeface="Raleway Light"/>
                <a:ea typeface="Raleway Light"/>
                <a:cs typeface="Raleway Light"/>
                <a:sym typeface="Raleway Light"/>
                <a:hlinkClick r:id="rId5">
                  <a:extLst>
                    <a:ext uri="{A12FA001-AC4F-418D-AE19-62706E023703}">
                      <ahyp:hlinkClr xmlns:ahyp="http://schemas.microsoft.com/office/drawing/2018/hyperlinkcolor" val="tx"/>
                    </a:ext>
                  </a:extLst>
                </a:hlinkClick>
              </a:rPr>
              <a:t>Why we need reparations for Black Americans</a:t>
            </a:r>
            <a:r>
              <a:rPr lang="en" sz="800">
                <a:solidFill>
                  <a:schemeClr val="dk1"/>
                </a:solidFill>
                <a:latin typeface="Raleway Light"/>
                <a:ea typeface="Raleway Light"/>
                <a:cs typeface="Raleway Light"/>
                <a:sym typeface="Raleway Light"/>
              </a:rPr>
              <a:t>” By Rashawn Ray and Andre M. Perry</a:t>
            </a:r>
            <a:endParaRPr sz="800">
              <a:solidFill>
                <a:schemeClr val="dk1"/>
              </a:solidFill>
              <a:latin typeface="Raleway Light"/>
              <a:ea typeface="Raleway Light"/>
              <a:cs typeface="Raleway Light"/>
              <a:sym typeface="Raleway Light"/>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7772a5e4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7772a5e4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https://youtu.be/dbERFYZVaeI</a:t>
            </a:r>
            <a:endParaRPr/>
          </a:p>
          <a:p>
            <a:pPr marL="0" lvl="0" indent="0" algn="l" rtl="0">
              <a:spcBef>
                <a:spcPts val="0"/>
              </a:spcBef>
              <a:spcAft>
                <a:spcPts val="0"/>
              </a:spcAft>
              <a:buNone/>
            </a:pPr>
            <a:r>
              <a:rPr lang="en"/>
              <a:t>From CBS This Morning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0b56c82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0b56c82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Calculator</a:t>
            </a:r>
            <a:endParaRPr/>
          </a:p>
          <a:p>
            <a:pPr marL="0" lvl="0" indent="0" algn="l" rtl="0">
              <a:spcBef>
                <a:spcPts val="0"/>
              </a:spcBef>
              <a:spcAft>
                <a:spcPts val="0"/>
              </a:spcAft>
              <a:buNone/>
            </a:pPr>
            <a:r>
              <a:rPr lang="en" u="sng">
                <a:solidFill>
                  <a:schemeClr val="hlink"/>
                </a:solidFill>
                <a:hlinkClick r:id="rId3"/>
              </a:rPr>
              <a:t>https://www.ramseysolutions.com/retirement/net-worth-calculator</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type="blank">
  <p:cSld name="BLANK">
    <p:bg>
      <p:bgPr>
        <a:gradFill>
          <a:gsLst>
            <a:gs pos="0">
              <a:schemeClr val="accent1"/>
            </a:gs>
            <a:gs pos="100000">
              <a:schemeClr val="accent2"/>
            </a:gs>
          </a:gsLst>
          <a:lin ang="0" scaled="0"/>
        </a:gra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a:stretch/>
        </p:blipFill>
        <p:spPr>
          <a:xfrm rot="10800000" flipH="1">
            <a:off x="0" y="0"/>
            <a:ext cx="9144000" cy="5143500"/>
          </a:xfrm>
          <a:prstGeom prst="rect">
            <a:avLst/>
          </a:prstGeom>
          <a:noFill/>
          <a:ln>
            <a:noFill/>
          </a:ln>
        </p:spPr>
      </p:pic>
      <p:sp>
        <p:nvSpPr>
          <p:cNvPr id="55" name="Google Shape;5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lateral">
  <p:cSld name="BLANK_1">
    <p:bg>
      <p:bgPr>
        <a:gradFill>
          <a:gsLst>
            <a:gs pos="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58" name="Google Shape;58;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5" name="Google Shape;65;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3" name="Google Shape;7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7" name="Google Shape;77;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 name="Google Shape;84;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2" name="Google Shape;92;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3" name="Google Shape;93;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0" name="Google Shape;100;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1" name="Google Shape;10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18" name="Google Shape;18;p4"/>
          <p:cNvSpPr txBox="1">
            <a:spLocks noGrp="1"/>
          </p:cNvSpPr>
          <p:nvPr>
            <p:ph type="body" idx="1"/>
          </p:nvPr>
        </p:nvSpPr>
        <p:spPr>
          <a:xfrm>
            <a:off x="1400000" y="880900"/>
            <a:ext cx="4601400" cy="3387600"/>
          </a:xfrm>
          <a:prstGeom prst="rect">
            <a:avLst/>
          </a:prstGeom>
          <a:effectLst>
            <a:outerShdw blurRad="14288" dist="19050" dir="2700000" algn="bl" rotWithShape="0">
              <a:srgbClr val="655A87">
                <a:alpha val="20000"/>
              </a:srgbClr>
            </a:outerShdw>
          </a:effectLst>
        </p:spPr>
        <p:txBody>
          <a:bodyPr spcFirstLastPara="1" wrap="square" lIns="0" tIns="0" rIns="0" bIns="0" anchor="t" anchorCtr="0">
            <a:noAutofit/>
          </a:bodyPr>
          <a:lstStyle>
            <a:lvl1pPr marL="457200" lvl="0" indent="-444500" rtl="0">
              <a:spcBef>
                <a:spcPts val="0"/>
              </a:spcBef>
              <a:spcAft>
                <a:spcPts val="0"/>
              </a:spcAft>
              <a:buClr>
                <a:schemeClr val="lt1"/>
              </a:buClr>
              <a:buSzPts val="3400"/>
              <a:buFont typeface="Satisfy"/>
              <a:buChar char="𖤓"/>
              <a:defRPr sz="3600">
                <a:solidFill>
                  <a:schemeClr val="lt1"/>
                </a:solidFill>
                <a:latin typeface="Satisfy"/>
                <a:ea typeface="Satisfy"/>
                <a:cs typeface="Satisfy"/>
                <a:sym typeface="Satisfy"/>
              </a:defRPr>
            </a:lvl1pPr>
            <a:lvl2pPr marL="914400" lvl="1"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2pPr>
            <a:lvl3pPr marL="1371600" lvl="2"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3pPr>
            <a:lvl4pPr marL="1828800" lvl="3"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4pPr>
            <a:lvl5pPr marL="2286000" lvl="4"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5pPr>
            <a:lvl6pPr marL="2743200" lvl="5"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6pPr>
            <a:lvl7pPr marL="3200400" lvl="6"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7pPr>
            <a:lvl8pPr marL="3657600" lvl="7"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8pPr>
            <a:lvl9pPr marL="4114800" lvl="8" indent="-457200" rtl="0">
              <a:spcBef>
                <a:spcPts val="600"/>
              </a:spcBef>
              <a:spcAft>
                <a:spcPts val="600"/>
              </a:spcAft>
              <a:buClr>
                <a:schemeClr val="lt1"/>
              </a:buClr>
              <a:buSzPts val="3600"/>
              <a:buFont typeface="Satisfy"/>
              <a:buChar char="■"/>
              <a:defRPr sz="3600">
                <a:solidFill>
                  <a:schemeClr val="lt1"/>
                </a:solidFill>
                <a:latin typeface="Satisfy"/>
                <a:ea typeface="Satisfy"/>
                <a:cs typeface="Satisfy"/>
                <a:sym typeface="Satisfy"/>
              </a:defRPr>
            </a:lvl9pPr>
          </a:lstStyle>
          <a:p>
            <a:endParaRPr/>
          </a:p>
        </p:txBody>
      </p:sp>
      <p:sp>
        <p:nvSpPr>
          <p:cNvPr id="19" name="Google Shape;19;p4"/>
          <p:cNvSpPr txBox="1"/>
          <p:nvPr/>
        </p:nvSpPr>
        <p:spPr>
          <a:xfrm>
            <a:off x="855300" y="491069"/>
            <a:ext cx="1957200" cy="6537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t" anchorCtr="0">
            <a:noAutofit/>
          </a:bodyPr>
          <a:lstStyle/>
          <a:p>
            <a:pPr marL="0" lvl="0" indent="0" algn="l" rtl="0">
              <a:spcBef>
                <a:spcPts val="0"/>
              </a:spcBef>
              <a:spcAft>
                <a:spcPts val="0"/>
              </a:spcAft>
              <a:buNone/>
            </a:pPr>
            <a:endParaRPr sz="9600">
              <a:solidFill>
                <a:schemeClr val="lt1"/>
              </a:solidFill>
              <a:latin typeface="Satisfy"/>
              <a:ea typeface="Satisfy"/>
              <a:cs typeface="Satisfy"/>
              <a:sym typeface="Satisf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7"/>
          <p:cNvSpPr txBox="1">
            <a:spLocks noGrp="1"/>
          </p:cNvSpPr>
          <p:nvPr>
            <p:ph type="body" idx="1"/>
          </p:nvPr>
        </p:nvSpPr>
        <p:spPr>
          <a:xfrm>
            <a:off x="823225"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7"/>
          <p:cNvSpPr txBox="1">
            <a:spLocks noGrp="1"/>
          </p:cNvSpPr>
          <p:nvPr>
            <p:ph type="body" idx="2"/>
          </p:nvPr>
        </p:nvSpPr>
        <p:spPr>
          <a:xfrm>
            <a:off x="3185438"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7"/>
          <p:cNvSpPr txBox="1">
            <a:spLocks noGrp="1"/>
          </p:cNvSpPr>
          <p:nvPr>
            <p:ph type="body" idx="3"/>
          </p:nvPr>
        </p:nvSpPr>
        <p:spPr>
          <a:xfrm>
            <a:off x="5547650"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8" name="Google Shape;38;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compact">
  <p:cSld name="TITLE_ONLY_1">
    <p:spTree>
      <p:nvGrpSpPr>
        <p:cNvPr id="1" name="Shape 43"/>
        <p:cNvGrpSpPr/>
        <p:nvPr/>
      </p:nvGrpSpPr>
      <p:grpSpPr>
        <a:xfrm>
          <a:off x="0" y="0"/>
          <a:ext cx="0" cy="0"/>
          <a:chOff x="0" y="0"/>
          <a:chExt cx="0" cy="0"/>
        </a:xfrm>
      </p:grpSpPr>
      <p:sp>
        <p:nvSpPr>
          <p:cNvPr id="44" name="Google Shape;44;p9"/>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9"/>
          <p:cNvPicPr preferRelativeResize="0"/>
          <p:nvPr/>
        </p:nvPicPr>
        <p:blipFill rotWithShape="1">
          <a:blip r:embed="rId2">
            <a:alphaModFix/>
          </a:blip>
          <a:srcRect/>
          <a:stretch/>
        </p:blipFill>
        <p:spPr>
          <a:xfrm>
            <a:off x="4004175" y="0"/>
            <a:ext cx="5139824" cy="5143500"/>
          </a:xfrm>
          <a:prstGeom prst="rect">
            <a:avLst/>
          </a:prstGeom>
          <a:noFill/>
          <a:ln>
            <a:noFill/>
          </a:ln>
        </p:spPr>
      </p:pic>
      <p:sp>
        <p:nvSpPr>
          <p:cNvPr id="46" name="Google Shape;46;p9"/>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0"/>
          <p:cNvPicPr preferRelativeResize="0"/>
          <p:nvPr/>
        </p:nvPicPr>
        <p:blipFill>
          <a:blip r:embed="rId2">
            <a:alphaModFix/>
          </a:blip>
          <a:stretch>
            <a:fillRect/>
          </a:stretch>
        </p:blipFill>
        <p:spPr>
          <a:xfrm>
            <a:off x="4004175" y="0"/>
            <a:ext cx="5139824" cy="5143500"/>
          </a:xfrm>
          <a:prstGeom prst="rect">
            <a:avLst/>
          </a:prstGeom>
          <a:noFill/>
          <a:ln>
            <a:noFill/>
          </a:ln>
        </p:spPr>
      </p:pic>
      <p:sp>
        <p:nvSpPr>
          <p:cNvPr id="51" name="Google Shape;51;p10"/>
          <p:cNvSpPr txBox="1">
            <a:spLocks noGrp="1"/>
          </p:cNvSpPr>
          <p:nvPr>
            <p:ph type="body" idx="1"/>
          </p:nvPr>
        </p:nvSpPr>
        <p:spPr>
          <a:xfrm>
            <a:off x="855300" y="4330100"/>
            <a:ext cx="7433400" cy="393600"/>
          </a:xfrm>
          <a:prstGeom prst="rect">
            <a:avLst/>
          </a:prstGeom>
        </p:spPr>
        <p:txBody>
          <a:bodyPr spcFirstLastPara="1" wrap="square" lIns="0" tIns="0" rIns="0" bIns="0" anchor="t" anchorCtr="0">
            <a:noAutofit/>
          </a:bodyPr>
          <a:lstStyle>
            <a:lvl1pPr marL="457200" lvl="0" indent="-228600" rtl="0">
              <a:spcBef>
                <a:spcPts val="0"/>
              </a:spcBef>
              <a:spcAft>
                <a:spcPts val="600"/>
              </a:spcAft>
              <a:buSzPts val="1800"/>
              <a:buNone/>
              <a:defRPr sz="1800"/>
            </a:lvl1pPr>
          </a:lstStyle>
          <a:p>
            <a:endParaRPr/>
          </a:p>
        </p:txBody>
      </p:sp>
      <p:sp>
        <p:nvSpPr>
          <p:cNvPr id="52" name="Google Shape;52;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Light"/>
              <a:buChar char="𖤓"/>
              <a:defRPr sz="2200">
                <a:solidFill>
                  <a:schemeClr val="dk1"/>
                </a:solidFill>
                <a:latin typeface="Raleway Light"/>
                <a:ea typeface="Raleway Light"/>
                <a:cs typeface="Raleway Light"/>
                <a:sym typeface="Raleway Light"/>
              </a:defRPr>
            </a:lvl1pPr>
            <a:lvl2pPr marL="914400" lvl="1" indent="-368300" rtl="0">
              <a:lnSpc>
                <a:spcPct val="115000"/>
              </a:lnSpc>
              <a:spcBef>
                <a:spcPts val="600"/>
              </a:spcBef>
              <a:spcAft>
                <a:spcPts val="0"/>
              </a:spcAft>
              <a:buClr>
                <a:schemeClr val="accent1"/>
              </a:buClr>
              <a:buSzPts val="2200"/>
              <a:buFont typeface="Raleway Light"/>
              <a:buChar char="𖡼"/>
              <a:defRPr sz="2200">
                <a:solidFill>
                  <a:schemeClr val="dk1"/>
                </a:solidFill>
                <a:latin typeface="Raleway Light"/>
                <a:ea typeface="Raleway Light"/>
                <a:cs typeface="Raleway Light"/>
                <a:sym typeface="Raleway Light"/>
              </a:defRPr>
            </a:lvl2pPr>
            <a:lvl3pPr marL="1371600" lvl="2" indent="-368300" rtl="0">
              <a:lnSpc>
                <a:spcPct val="115000"/>
              </a:lnSpc>
              <a:spcBef>
                <a:spcPts val="600"/>
              </a:spcBef>
              <a:spcAft>
                <a:spcPts val="0"/>
              </a:spcAft>
              <a:buClr>
                <a:schemeClr val="lt2"/>
              </a:buClr>
              <a:buSzPts val="2200"/>
              <a:buFont typeface="Raleway Light"/>
              <a:buChar char="𖡼"/>
              <a:defRPr sz="2200">
                <a:solidFill>
                  <a:schemeClr val="dk1"/>
                </a:solidFill>
                <a:latin typeface="Raleway Light"/>
                <a:ea typeface="Raleway Light"/>
                <a:cs typeface="Raleway Light"/>
                <a:sym typeface="Raleway Light"/>
              </a:defRPr>
            </a:lvl3pPr>
            <a:lvl4pPr marL="1828800" lvl="3"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4pPr>
            <a:lvl5pPr marL="2286000" lvl="4"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5pPr>
            <a:lvl6pPr marL="2743200" lvl="5"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6pPr>
            <a:lvl7pPr marL="3200400" lvl="6"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7pPr>
            <a:lvl8pPr marL="3657600" lvl="7"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8pPr>
            <a:lvl9pPr marL="4114800" lvl="8" indent="-368300" rtl="0">
              <a:lnSpc>
                <a:spcPct val="115000"/>
              </a:lnSpc>
              <a:spcBef>
                <a:spcPts val="600"/>
              </a:spcBef>
              <a:spcAft>
                <a:spcPts val="600"/>
              </a:spcAft>
              <a:buClr>
                <a:schemeClr val="dk1"/>
              </a:buClr>
              <a:buSzPts val="2200"/>
              <a:buFont typeface="Raleway Light"/>
              <a:buChar char="■"/>
              <a:defRPr sz="2200">
                <a:solidFill>
                  <a:schemeClr val="dk1"/>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Light"/>
                <a:ea typeface="Raleway Light"/>
                <a:cs typeface="Raleway Light"/>
                <a:sym typeface="Raleway Light"/>
              </a:defRPr>
            </a:lvl1pPr>
            <a:lvl2pPr lvl="1" algn="r" rtl="0">
              <a:buNone/>
              <a:defRPr sz="1500">
                <a:solidFill>
                  <a:schemeClr val="lt1"/>
                </a:solidFill>
                <a:latin typeface="Raleway Light"/>
                <a:ea typeface="Raleway Light"/>
                <a:cs typeface="Raleway Light"/>
                <a:sym typeface="Raleway Light"/>
              </a:defRPr>
            </a:lvl2pPr>
            <a:lvl3pPr lvl="2" algn="r" rtl="0">
              <a:buNone/>
              <a:defRPr sz="1500">
                <a:solidFill>
                  <a:schemeClr val="lt1"/>
                </a:solidFill>
                <a:latin typeface="Raleway Light"/>
                <a:ea typeface="Raleway Light"/>
                <a:cs typeface="Raleway Light"/>
                <a:sym typeface="Raleway Light"/>
              </a:defRPr>
            </a:lvl3pPr>
            <a:lvl4pPr lvl="3" algn="r" rtl="0">
              <a:buNone/>
              <a:defRPr sz="1500">
                <a:solidFill>
                  <a:schemeClr val="lt1"/>
                </a:solidFill>
                <a:latin typeface="Raleway Light"/>
                <a:ea typeface="Raleway Light"/>
                <a:cs typeface="Raleway Light"/>
                <a:sym typeface="Raleway Light"/>
              </a:defRPr>
            </a:lvl4pPr>
            <a:lvl5pPr lvl="4" algn="r" rtl="0">
              <a:buNone/>
              <a:defRPr sz="1500">
                <a:solidFill>
                  <a:schemeClr val="lt1"/>
                </a:solidFill>
                <a:latin typeface="Raleway Light"/>
                <a:ea typeface="Raleway Light"/>
                <a:cs typeface="Raleway Light"/>
                <a:sym typeface="Raleway Light"/>
              </a:defRPr>
            </a:lvl5pPr>
            <a:lvl6pPr lvl="5" algn="r" rtl="0">
              <a:buNone/>
              <a:defRPr sz="1500">
                <a:solidFill>
                  <a:schemeClr val="lt1"/>
                </a:solidFill>
                <a:latin typeface="Raleway Light"/>
                <a:ea typeface="Raleway Light"/>
                <a:cs typeface="Raleway Light"/>
                <a:sym typeface="Raleway Light"/>
              </a:defRPr>
            </a:lvl6pPr>
            <a:lvl7pPr lvl="6" algn="r" rtl="0">
              <a:buNone/>
              <a:defRPr sz="1500">
                <a:solidFill>
                  <a:schemeClr val="lt1"/>
                </a:solidFill>
                <a:latin typeface="Raleway Light"/>
                <a:ea typeface="Raleway Light"/>
                <a:cs typeface="Raleway Light"/>
                <a:sym typeface="Raleway Light"/>
              </a:defRPr>
            </a:lvl7pPr>
            <a:lvl8pPr lvl="7" algn="r" rtl="0">
              <a:buNone/>
              <a:defRPr sz="1500">
                <a:solidFill>
                  <a:schemeClr val="lt1"/>
                </a:solidFill>
                <a:latin typeface="Raleway Light"/>
                <a:ea typeface="Raleway Light"/>
                <a:cs typeface="Raleway Light"/>
                <a:sym typeface="Raleway Light"/>
              </a:defRPr>
            </a:lvl8pPr>
            <a:lvl9pPr lvl="8" algn="r" rtl="0">
              <a:buNone/>
              <a:defRPr sz="1500">
                <a:solidFill>
                  <a:schemeClr val="lt1"/>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1" name="Google Shape;61;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62" name="Google Shape;6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uardian.com/us-news/2021/apr/17/bruces-beach-willa-charles-manhattan-beach-la-county"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tatista.com/statistics/1235728/average-price-of-residential-properties-per-square-foot-by-type-manhattan-new-york/#:~:text=Between%20the%20first%20quarters%20of,the%20first%20quarter%20of%202021."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newyorkfed.org/medialibrary/media/research/current_issues/ci14-3.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Lj_1HNNtv1w"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sd35.senate.ca.gov/news/2021-10-04-california-bill-signed-return-bruces-beach-valued-75-million-family-it-was-stolen" TargetMode="Externa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esmagazine.org/issue/just-transition/2017/10/25/how-i-can-offer-reparations-in-direct-proportion-to-my-white-privileg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taxpolicycenter.org/taxvox/how-could-united-states-pay-reparations" TargetMode="External"/><Relationship Id="rId4" Type="http://schemas.openxmlformats.org/officeDocument/2006/relationships/hyperlink" Target="https://abcnews.go.com/Business/america-owes-reparations-pay/story?id=7286309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toby.way@uconn.edu"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hyperlink" Target="mailto:kaitlyn.seeto@uconn.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dbERFYZVaeI"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ctrTitle"/>
          </p:nvPr>
        </p:nvSpPr>
        <p:spPr>
          <a:xfrm>
            <a:off x="589250" y="491500"/>
            <a:ext cx="8302500" cy="217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aleway"/>
                <a:ea typeface="Raleway"/>
                <a:cs typeface="Raleway"/>
                <a:sym typeface="Raleway"/>
              </a:rPr>
              <a:t>Collaborative Conversations:</a:t>
            </a:r>
            <a:endParaRPr sz="3600">
              <a:latin typeface="Raleway"/>
              <a:ea typeface="Raleway"/>
              <a:cs typeface="Raleway"/>
              <a:sym typeface="Raleway"/>
            </a:endParaRPr>
          </a:p>
          <a:p>
            <a:pPr marL="0" lvl="0" indent="0" algn="l" rtl="0">
              <a:spcBef>
                <a:spcPts val="0"/>
              </a:spcBef>
              <a:spcAft>
                <a:spcPts val="0"/>
              </a:spcAft>
              <a:buNone/>
            </a:pPr>
            <a:r>
              <a:rPr lang="en" sz="5600" b="1">
                <a:latin typeface="Zilla Slab Highlight"/>
                <a:ea typeface="Zilla Slab Highlight"/>
                <a:cs typeface="Zilla Slab Highlight"/>
                <a:sym typeface="Zilla Slab Highlight"/>
              </a:rPr>
              <a:t>The Wealth Gap: </a:t>
            </a:r>
            <a:endParaRPr sz="5600" b="1">
              <a:latin typeface="Zilla Slab Highlight"/>
              <a:ea typeface="Zilla Slab Highlight"/>
              <a:cs typeface="Zilla Slab Highlight"/>
              <a:sym typeface="Zilla Slab Highlight"/>
            </a:endParaRPr>
          </a:p>
          <a:p>
            <a:pPr marL="0" lvl="0" indent="0" algn="l" rtl="0">
              <a:spcBef>
                <a:spcPts val="0"/>
              </a:spcBef>
              <a:spcAft>
                <a:spcPts val="0"/>
              </a:spcAft>
              <a:buNone/>
            </a:pPr>
            <a:r>
              <a:rPr lang="en" sz="5600" b="1">
                <a:latin typeface="Zilla Slab Highlight"/>
                <a:ea typeface="Zilla Slab Highlight"/>
                <a:cs typeface="Zilla Slab Highlight"/>
                <a:sym typeface="Zilla Slab Highlight"/>
              </a:rPr>
              <a:t>What can We Do Today?</a:t>
            </a:r>
            <a:endParaRPr sz="5600" b="1">
              <a:latin typeface="Zilla Slab Highlight"/>
              <a:ea typeface="Zilla Slab Highlight"/>
              <a:cs typeface="Zilla Slab Highlight"/>
              <a:sym typeface="Zilla Slab Highlight"/>
            </a:endParaRPr>
          </a:p>
        </p:txBody>
      </p:sp>
      <p:sp>
        <p:nvSpPr>
          <p:cNvPr id="126" name="Google Shape;126;p27"/>
          <p:cNvSpPr txBox="1"/>
          <p:nvPr/>
        </p:nvSpPr>
        <p:spPr>
          <a:xfrm>
            <a:off x="545075" y="3405200"/>
            <a:ext cx="4794000" cy="415500"/>
          </a:xfrm>
          <a:prstGeom prst="rect">
            <a:avLst/>
          </a:prstGeom>
          <a:noFill/>
          <a:ln>
            <a:noFill/>
          </a:ln>
          <a:effectLst>
            <a:outerShdw dist="19050" algn="bl" rotWithShape="0">
              <a:srgbClr val="000000">
                <a:alpha val="15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434343"/>
                </a:solidFill>
                <a:latin typeface="Raleway"/>
                <a:ea typeface="Raleway"/>
                <a:cs typeface="Raleway"/>
                <a:sym typeface="Raleway"/>
              </a:rPr>
              <a:t>By: Toby Way, Kaitlyn Seeto, and Megan Staples</a:t>
            </a:r>
            <a:endParaRPr sz="1500" b="1">
              <a:solidFill>
                <a:srgbClr val="434343"/>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269675" y="0"/>
            <a:ext cx="3234900" cy="1081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a:t>Round 2</a:t>
            </a:r>
            <a:endParaRPr sz="7200" b="1"/>
          </a:p>
        </p:txBody>
      </p:sp>
      <p:sp>
        <p:nvSpPr>
          <p:cNvPr id="235" name="Google Shape;235;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36" name="Google Shape;236;p36"/>
          <p:cNvSpPr txBox="1"/>
          <p:nvPr/>
        </p:nvSpPr>
        <p:spPr>
          <a:xfrm>
            <a:off x="466950" y="3088150"/>
            <a:ext cx="7320300" cy="12852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1200"/>
              </a:spcAft>
              <a:buNone/>
            </a:pPr>
            <a:r>
              <a:rPr lang="en" sz="1300">
                <a:solidFill>
                  <a:srgbClr val="121212"/>
                </a:solidFill>
                <a:latin typeface="Raleway"/>
                <a:ea typeface="Raleway"/>
                <a:cs typeface="Raleway"/>
                <a:sym typeface="Raleway"/>
              </a:rPr>
              <a:t>The impact of the loss of generational wealth is difficult to calculate, but [Bruce-descendant] Shepard said the majority of Bruces today live under the poverty line … “It’s hit them very hard – there are student loans they could have paid off, there are mortgages they might not even have had. They would have been multimillionaires.” (</a:t>
            </a:r>
            <a:r>
              <a:rPr lang="en" sz="1300" u="sng">
                <a:solidFill>
                  <a:schemeClr val="hlink"/>
                </a:solidFill>
                <a:latin typeface="Raleway"/>
                <a:ea typeface="Raleway"/>
                <a:cs typeface="Raleway"/>
                <a:sym typeface="Raleway"/>
                <a:hlinkClick r:id="rId3"/>
              </a:rPr>
              <a:t>The Guardian</a:t>
            </a:r>
            <a:r>
              <a:rPr lang="en" sz="1300">
                <a:solidFill>
                  <a:srgbClr val="121212"/>
                </a:solidFill>
                <a:latin typeface="Raleway"/>
                <a:ea typeface="Raleway"/>
                <a:cs typeface="Raleway"/>
                <a:sym typeface="Raleway"/>
              </a:rPr>
              <a:t>, April 17, 2021)</a:t>
            </a:r>
            <a:endParaRPr sz="1100">
              <a:solidFill>
                <a:srgbClr val="121212"/>
              </a:solidFill>
              <a:latin typeface="Raleway"/>
              <a:ea typeface="Raleway"/>
              <a:cs typeface="Raleway"/>
              <a:sym typeface="Raleway"/>
            </a:endParaRPr>
          </a:p>
        </p:txBody>
      </p:sp>
      <p:sp>
        <p:nvSpPr>
          <p:cNvPr id="237" name="Google Shape;237;p36"/>
          <p:cNvSpPr txBox="1"/>
          <p:nvPr/>
        </p:nvSpPr>
        <p:spPr>
          <a:xfrm>
            <a:off x="466950" y="1686675"/>
            <a:ext cx="326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B8446D"/>
                </a:solidFill>
                <a:latin typeface="Raleway"/>
                <a:ea typeface="Raleway"/>
                <a:cs typeface="Raleway"/>
                <a:sym typeface="Raleway"/>
              </a:rPr>
              <a:t>Exploring the Case of the Bruces and Bruce’s Beach</a:t>
            </a:r>
            <a:endParaRPr sz="1800" b="1">
              <a:solidFill>
                <a:srgbClr val="B8446D"/>
              </a:solidFill>
              <a:latin typeface="Raleway"/>
              <a:ea typeface="Raleway"/>
              <a:cs typeface="Raleway"/>
              <a:sym typeface="Raleway"/>
            </a:endParaRPr>
          </a:p>
        </p:txBody>
      </p:sp>
      <p:pic>
        <p:nvPicPr>
          <p:cNvPr id="238" name="Google Shape;238;p36" descr="Bruce's Beach inspires activists to fight for other Black victims of land  theft : NPR"/>
          <p:cNvPicPr preferRelativeResize="0"/>
          <p:nvPr/>
        </p:nvPicPr>
        <p:blipFill>
          <a:blip r:embed="rId4">
            <a:alphaModFix/>
          </a:blip>
          <a:stretch>
            <a:fillRect/>
          </a:stretch>
        </p:blipFill>
        <p:spPr>
          <a:xfrm>
            <a:off x="7787250" y="3186175"/>
            <a:ext cx="968200" cy="1276250"/>
          </a:xfrm>
          <a:prstGeom prst="rect">
            <a:avLst/>
          </a:prstGeom>
          <a:noFill/>
          <a:ln>
            <a:noFill/>
          </a:ln>
        </p:spPr>
      </p:pic>
      <p:pic>
        <p:nvPicPr>
          <p:cNvPr id="239" name="Google Shape;239;p36"/>
          <p:cNvPicPr preferRelativeResize="0"/>
          <p:nvPr/>
        </p:nvPicPr>
        <p:blipFill>
          <a:blip r:embed="rId5">
            <a:alphaModFix/>
          </a:blip>
          <a:stretch>
            <a:fillRect/>
          </a:stretch>
        </p:blipFill>
        <p:spPr>
          <a:xfrm>
            <a:off x="3963886" y="173100"/>
            <a:ext cx="4796100" cy="269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a:t>Round 2</a:t>
            </a:r>
            <a:endParaRPr sz="7200" b="1"/>
          </a:p>
        </p:txBody>
      </p:sp>
      <p:sp>
        <p:nvSpPr>
          <p:cNvPr id="245" name="Google Shape;245;p37"/>
          <p:cNvSpPr txBox="1">
            <a:spLocks noGrp="1"/>
          </p:cNvSpPr>
          <p:nvPr>
            <p:ph type="body" idx="4294967295"/>
          </p:nvPr>
        </p:nvSpPr>
        <p:spPr>
          <a:xfrm>
            <a:off x="855300" y="1414475"/>
            <a:ext cx="6603300" cy="2874600"/>
          </a:xfrm>
          <a:prstGeom prst="rect">
            <a:avLst/>
          </a:prstGeom>
          <a:noFill/>
        </p:spPr>
        <p:txBody>
          <a:bodyPr spcFirstLastPara="1" wrap="square" lIns="0" tIns="0" rIns="0" bIns="0" anchor="ctr" anchorCtr="0">
            <a:noAutofit/>
          </a:bodyPr>
          <a:lstStyle/>
          <a:p>
            <a:pPr marL="0" lvl="0" indent="0" algn="just" rtl="0">
              <a:lnSpc>
                <a:spcPct val="150000"/>
              </a:lnSpc>
              <a:spcBef>
                <a:spcPts val="0"/>
              </a:spcBef>
              <a:spcAft>
                <a:spcPts val="0"/>
              </a:spcAft>
              <a:buNone/>
            </a:pPr>
            <a:r>
              <a:rPr lang="en" sz="2500" b="1">
                <a:solidFill>
                  <a:srgbClr val="4F349E"/>
                </a:solidFill>
                <a:latin typeface="Raleway"/>
                <a:ea typeface="Raleway"/>
                <a:cs typeface="Raleway"/>
                <a:sym typeface="Raleway"/>
              </a:rPr>
              <a:t>Overarching Question:</a:t>
            </a:r>
            <a:endParaRPr sz="2500" b="1">
              <a:solidFill>
                <a:srgbClr val="4F349E"/>
              </a:solidFill>
              <a:latin typeface="Raleway"/>
              <a:ea typeface="Raleway"/>
              <a:cs typeface="Raleway"/>
              <a:sym typeface="Raleway"/>
            </a:endParaRPr>
          </a:p>
          <a:p>
            <a:pPr marL="0" lvl="0" indent="0" algn="just" rtl="0">
              <a:lnSpc>
                <a:spcPct val="100000"/>
              </a:lnSpc>
              <a:spcBef>
                <a:spcPts val="600"/>
              </a:spcBef>
              <a:spcAft>
                <a:spcPts val="0"/>
              </a:spcAft>
              <a:buNone/>
            </a:pPr>
            <a:endParaRPr sz="1700" b="1">
              <a:solidFill>
                <a:srgbClr val="4F349E"/>
              </a:solidFill>
              <a:latin typeface="Raleway"/>
              <a:ea typeface="Raleway"/>
              <a:cs typeface="Raleway"/>
              <a:sym typeface="Raleway"/>
            </a:endParaRPr>
          </a:p>
          <a:p>
            <a:pPr marL="457200" lvl="0" indent="-355600" algn="just" rtl="0">
              <a:lnSpc>
                <a:spcPct val="150000"/>
              </a:lnSpc>
              <a:spcBef>
                <a:spcPts val="600"/>
              </a:spcBef>
              <a:spcAft>
                <a:spcPts val="0"/>
              </a:spcAft>
              <a:buSzPts val="2000"/>
              <a:buChar char="❖"/>
            </a:pPr>
            <a:r>
              <a:rPr lang="en" sz="2000"/>
              <a:t>What was the </a:t>
            </a:r>
            <a:r>
              <a:rPr lang="en" sz="2000" b="1">
                <a:latin typeface="Raleway"/>
                <a:ea typeface="Raleway"/>
                <a:cs typeface="Raleway"/>
                <a:sym typeface="Raleway"/>
              </a:rPr>
              <a:t>economic impact</a:t>
            </a:r>
            <a:r>
              <a:rPr lang="en" sz="2000"/>
              <a:t> on the Bruce family as a result of the land seizure and corresponding business closure?</a:t>
            </a:r>
            <a:endParaRPr sz="2000"/>
          </a:p>
        </p:txBody>
      </p:sp>
      <p:sp>
        <p:nvSpPr>
          <p:cNvPr id="246" name="Google Shape;246;p3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body" idx="1"/>
          </p:nvPr>
        </p:nvSpPr>
        <p:spPr>
          <a:xfrm>
            <a:off x="490875" y="1215400"/>
            <a:ext cx="7991700" cy="3603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solidFill>
                  <a:srgbClr val="4F349E"/>
                </a:solidFill>
              </a:rPr>
              <a:t>Mr. Madura has a side hustle - </a:t>
            </a:r>
            <a:r>
              <a:rPr lang="en" sz="2500" b="1">
                <a:solidFill>
                  <a:srgbClr val="4F349E"/>
                </a:solidFill>
                <a:latin typeface="Bungee Shade"/>
                <a:ea typeface="Bungee Shade"/>
                <a:cs typeface="Bungee Shade"/>
                <a:sym typeface="Bungee Shade"/>
              </a:rPr>
              <a:t>Madura’s Mansions</a:t>
            </a:r>
            <a:endParaRPr sz="2500" b="1">
              <a:solidFill>
                <a:srgbClr val="4F349E"/>
              </a:solidFill>
              <a:latin typeface="Bungee Shade"/>
              <a:ea typeface="Bungee Shade"/>
              <a:cs typeface="Bungee Shade"/>
              <a:sym typeface="Bungee Shade"/>
            </a:endParaRPr>
          </a:p>
          <a:p>
            <a:pPr marL="0" lvl="0" indent="0" algn="l" rtl="0">
              <a:spcBef>
                <a:spcPts val="0"/>
              </a:spcBef>
              <a:spcAft>
                <a:spcPts val="0"/>
              </a:spcAft>
              <a:buNone/>
            </a:pPr>
            <a:r>
              <a:rPr lang="en" sz="2000">
                <a:solidFill>
                  <a:srgbClr val="4F349E"/>
                </a:solidFill>
              </a:rPr>
              <a:t>Mr. Madura runs it through Airbnb. </a:t>
            </a:r>
            <a:endParaRPr sz="2000">
              <a:solidFill>
                <a:srgbClr val="4F349E"/>
              </a:solidFill>
            </a:endParaRPr>
          </a:p>
          <a:p>
            <a:pPr marL="0" lvl="0" indent="0" algn="l" rtl="0">
              <a:spcBef>
                <a:spcPts val="0"/>
              </a:spcBef>
              <a:spcAft>
                <a:spcPts val="0"/>
              </a:spcAft>
              <a:buNone/>
            </a:pPr>
            <a:r>
              <a:rPr lang="en" sz="2000">
                <a:solidFill>
                  <a:srgbClr val="4F349E"/>
                </a:solidFill>
              </a:rPr>
              <a:t>He has 2 places to rent. Both properties are on the beach.  </a:t>
            </a:r>
            <a:endParaRPr sz="1500" b="1">
              <a:solidFill>
                <a:srgbClr val="B8446D"/>
              </a:solidFill>
              <a:latin typeface="Raleway"/>
              <a:ea typeface="Raleway"/>
              <a:cs typeface="Raleway"/>
              <a:sym typeface="Raleway"/>
            </a:endParaRPr>
          </a:p>
          <a:p>
            <a:pPr marL="0" lvl="0" indent="0" algn="ctr" rtl="0">
              <a:spcBef>
                <a:spcPts val="1000"/>
              </a:spcBef>
              <a:spcAft>
                <a:spcPts val="0"/>
              </a:spcAft>
              <a:buNone/>
            </a:pPr>
            <a:r>
              <a:rPr lang="en" sz="2300" b="1">
                <a:solidFill>
                  <a:srgbClr val="B8446D"/>
                </a:solidFill>
                <a:latin typeface="Raleway"/>
                <a:ea typeface="Raleway"/>
                <a:cs typeface="Raleway"/>
                <a:sym typeface="Raleway"/>
              </a:rPr>
              <a:t>What is the business worth today? </a:t>
            </a:r>
            <a:endParaRPr sz="2000"/>
          </a:p>
          <a:p>
            <a:pPr marL="1600200" marR="1589290" lvl="0" indent="0" algn="ctr" rtl="0">
              <a:spcBef>
                <a:spcPts val="1000"/>
              </a:spcBef>
              <a:spcAft>
                <a:spcPts val="0"/>
              </a:spcAft>
              <a:buNone/>
            </a:pPr>
            <a:r>
              <a:rPr lang="en" sz="2300" b="1">
                <a:solidFill>
                  <a:srgbClr val="741B47"/>
                </a:solidFill>
                <a:latin typeface="Raleway"/>
                <a:ea typeface="Raleway"/>
                <a:cs typeface="Raleway"/>
                <a:sym typeface="Raleway"/>
              </a:rPr>
              <a:t>What will the business be worth in 10 years? </a:t>
            </a:r>
            <a:endParaRPr sz="2300" b="1">
              <a:solidFill>
                <a:srgbClr val="741B47"/>
              </a:solidFill>
              <a:latin typeface="Raleway"/>
              <a:ea typeface="Raleway"/>
              <a:cs typeface="Raleway"/>
              <a:sym typeface="Raleway"/>
            </a:endParaRPr>
          </a:p>
          <a:p>
            <a:pPr marL="1257300" marR="1189240" lvl="0" indent="0" algn="ctr" rtl="0">
              <a:spcBef>
                <a:spcPts val="1000"/>
              </a:spcBef>
              <a:spcAft>
                <a:spcPts val="0"/>
              </a:spcAft>
              <a:buNone/>
            </a:pPr>
            <a:r>
              <a:rPr lang="en" sz="2300" b="1">
                <a:latin typeface="Raleway"/>
                <a:ea typeface="Raleway"/>
                <a:cs typeface="Raleway"/>
                <a:sym typeface="Raleway"/>
              </a:rPr>
              <a:t>How do we determine the value of the business </a:t>
            </a:r>
            <a:r>
              <a:rPr lang="en" sz="2300" b="1">
                <a:solidFill>
                  <a:schemeClr val="lt1"/>
                </a:solidFill>
                <a:highlight>
                  <a:schemeClr val="dk1"/>
                </a:highlight>
                <a:latin typeface="Raleway"/>
                <a:ea typeface="Raleway"/>
                <a:cs typeface="Raleway"/>
                <a:sym typeface="Raleway"/>
              </a:rPr>
              <a:t>TODAY</a:t>
            </a:r>
            <a:r>
              <a:rPr lang="en" sz="2300" b="1">
                <a:latin typeface="Raleway"/>
                <a:ea typeface="Raleway"/>
                <a:cs typeface="Raleway"/>
                <a:sym typeface="Raleway"/>
              </a:rPr>
              <a:t> and </a:t>
            </a:r>
            <a:r>
              <a:rPr lang="en" sz="2300" b="1">
                <a:solidFill>
                  <a:schemeClr val="lt1"/>
                </a:solidFill>
                <a:highlight>
                  <a:schemeClr val="dk1"/>
                </a:highlight>
                <a:latin typeface="Raleway"/>
                <a:ea typeface="Raleway"/>
                <a:cs typeface="Raleway"/>
                <a:sym typeface="Raleway"/>
              </a:rPr>
              <a:t>in  𝒙 years</a:t>
            </a:r>
            <a:r>
              <a:rPr lang="en" sz="2300" b="1">
                <a:latin typeface="Raleway"/>
                <a:ea typeface="Raleway"/>
                <a:cs typeface="Raleway"/>
                <a:sym typeface="Raleway"/>
              </a:rPr>
              <a:t>?</a:t>
            </a:r>
            <a:endParaRPr sz="2300" b="1">
              <a:solidFill>
                <a:srgbClr val="741B47"/>
              </a:solidFill>
              <a:latin typeface="Raleway"/>
              <a:ea typeface="Raleway"/>
              <a:cs typeface="Raleway"/>
              <a:sym typeface="Raleway"/>
            </a:endParaRPr>
          </a:p>
        </p:txBody>
      </p:sp>
      <p:sp>
        <p:nvSpPr>
          <p:cNvPr id="252" name="Google Shape;252;p38"/>
          <p:cNvSpPr txBox="1">
            <a:spLocks noGrp="1"/>
          </p:cNvSpPr>
          <p:nvPr>
            <p:ph type="title"/>
          </p:nvPr>
        </p:nvSpPr>
        <p:spPr>
          <a:xfrm>
            <a:off x="360050" y="224100"/>
            <a:ext cx="6110100" cy="80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800"/>
              <a:t>Brainstorm</a:t>
            </a:r>
            <a:endParaRPr sz="5800"/>
          </a:p>
        </p:txBody>
      </p:sp>
      <p:sp>
        <p:nvSpPr>
          <p:cNvPr id="253" name="Google Shape;253;p3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254" name="Google Shape;254;p38"/>
          <p:cNvGrpSpPr/>
          <p:nvPr/>
        </p:nvGrpSpPr>
        <p:grpSpPr>
          <a:xfrm>
            <a:off x="1444825" y="2482129"/>
            <a:ext cx="6195601" cy="2287498"/>
            <a:chOff x="1659072" y="3552850"/>
            <a:chExt cx="5988981" cy="1051675"/>
          </a:xfrm>
        </p:grpSpPr>
        <p:sp>
          <p:nvSpPr>
            <p:cNvPr id="255" name="Google Shape;255;p38"/>
            <p:cNvSpPr/>
            <p:nvPr/>
          </p:nvSpPr>
          <p:spPr>
            <a:xfrm rot="5400000">
              <a:off x="1226185" y="3985737"/>
              <a:ext cx="1051662" cy="185889"/>
            </a:xfrm>
            <a:custGeom>
              <a:avLst/>
              <a:gdLst/>
              <a:ahLst/>
              <a:cxnLst/>
              <a:rect l="l" t="t" r="r" b="b"/>
              <a:pathLst>
                <a:path w="34526" h="24621" extrusionOk="0">
                  <a:moveTo>
                    <a:pt x="0" y="1132"/>
                  </a:moveTo>
                  <a:lnTo>
                    <a:pt x="0" y="24621"/>
                  </a:lnTo>
                  <a:lnTo>
                    <a:pt x="34526" y="24621"/>
                  </a:lnTo>
                  <a:lnTo>
                    <a:pt x="34526" y="0"/>
                  </a:lnTo>
                </a:path>
              </a:pathLst>
            </a:custGeom>
            <a:noFill/>
            <a:ln w="114300" cap="flat" cmpd="sng">
              <a:solidFill>
                <a:srgbClr val="20124D"/>
              </a:solidFill>
              <a:prstDash val="solid"/>
              <a:round/>
              <a:headEnd type="none" w="med" len="med"/>
              <a:tailEnd type="none" w="med" len="med"/>
            </a:ln>
          </p:spPr>
        </p:sp>
        <p:sp>
          <p:nvSpPr>
            <p:cNvPr id="256" name="Google Shape;256;p38"/>
            <p:cNvSpPr/>
            <p:nvPr/>
          </p:nvSpPr>
          <p:spPr>
            <a:xfrm rot="-5400000">
              <a:off x="7029278" y="3985750"/>
              <a:ext cx="1051662" cy="185889"/>
            </a:xfrm>
            <a:custGeom>
              <a:avLst/>
              <a:gdLst/>
              <a:ahLst/>
              <a:cxnLst/>
              <a:rect l="l" t="t" r="r" b="b"/>
              <a:pathLst>
                <a:path w="34526" h="24621" extrusionOk="0">
                  <a:moveTo>
                    <a:pt x="0" y="1132"/>
                  </a:moveTo>
                  <a:lnTo>
                    <a:pt x="0" y="24621"/>
                  </a:lnTo>
                  <a:lnTo>
                    <a:pt x="34526" y="24621"/>
                  </a:lnTo>
                  <a:lnTo>
                    <a:pt x="34526" y="0"/>
                  </a:lnTo>
                </a:path>
              </a:pathLst>
            </a:custGeom>
            <a:noFill/>
            <a:ln w="114300" cap="flat" cmpd="sng">
              <a:solidFill>
                <a:srgbClr val="20124D"/>
              </a:solidFill>
              <a:prstDash val="solid"/>
              <a:round/>
              <a:headEnd type="none" w="med" len="med"/>
              <a:tailEnd type="none" w="med" len="med"/>
            </a:ln>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324675" y="159875"/>
            <a:ext cx="7330800" cy="83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400"/>
              <a:t>Modeling the Economic Impact</a:t>
            </a:r>
            <a:endParaRPr sz="3700"/>
          </a:p>
          <a:p>
            <a:pPr marL="0" lvl="0" indent="0" algn="l" rtl="0">
              <a:spcBef>
                <a:spcPts val="0"/>
              </a:spcBef>
              <a:spcAft>
                <a:spcPts val="0"/>
              </a:spcAft>
              <a:buNone/>
            </a:pPr>
            <a:r>
              <a:rPr lang="en" sz="1400"/>
              <a:t>on the Bruce Family </a:t>
            </a:r>
            <a:endParaRPr sz="1400"/>
          </a:p>
        </p:txBody>
      </p:sp>
      <p:sp>
        <p:nvSpPr>
          <p:cNvPr id="262" name="Google Shape;262;p39"/>
          <p:cNvSpPr txBox="1">
            <a:spLocks noGrp="1"/>
          </p:cNvSpPr>
          <p:nvPr>
            <p:ph type="body" idx="1"/>
          </p:nvPr>
        </p:nvSpPr>
        <p:spPr>
          <a:xfrm>
            <a:off x="257175" y="1201550"/>
            <a:ext cx="8695800" cy="12969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000"/>
              <a:t>Time to tackle this challenge: let’s determine the loss of generational wealth for the Bruce Family. We’ll each take a piece to get some reasonable estimate of the </a:t>
            </a:r>
            <a:r>
              <a:rPr lang="en" sz="2000" i="1" u="sng">
                <a:solidFill>
                  <a:srgbClr val="4F349E"/>
                </a:solidFill>
              </a:rPr>
              <a:t>economic impact </a:t>
            </a:r>
            <a:r>
              <a:rPr lang="en" sz="2000"/>
              <a:t>on the Bruce family</a:t>
            </a:r>
            <a:endParaRPr sz="2000"/>
          </a:p>
        </p:txBody>
      </p:sp>
      <p:sp>
        <p:nvSpPr>
          <p:cNvPr id="263" name="Google Shape;263;p3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64" name="Google Shape;264;p39"/>
          <p:cNvSpPr txBox="1">
            <a:spLocks noGrp="1"/>
          </p:cNvSpPr>
          <p:nvPr>
            <p:ph type="body" idx="1"/>
          </p:nvPr>
        </p:nvSpPr>
        <p:spPr>
          <a:xfrm>
            <a:off x="560750" y="2369300"/>
            <a:ext cx="7094700" cy="2545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solidFill>
                  <a:srgbClr val="434343"/>
                </a:solidFill>
              </a:rPr>
              <a:t>Take </a:t>
            </a:r>
            <a:r>
              <a:rPr lang="en" sz="2000" b="1" i="1">
                <a:solidFill>
                  <a:srgbClr val="434343"/>
                </a:solidFill>
                <a:latin typeface="Raleway"/>
                <a:ea typeface="Raleway"/>
                <a:cs typeface="Raleway"/>
                <a:sym typeface="Raleway"/>
              </a:rPr>
              <a:t>1 aspect </a:t>
            </a:r>
            <a:r>
              <a:rPr lang="en" sz="2000">
                <a:solidFill>
                  <a:srgbClr val="434343"/>
                </a:solidFill>
              </a:rPr>
              <a:t>of the economic impact -- </a:t>
            </a:r>
            <a:endParaRPr sz="2000">
              <a:solidFill>
                <a:srgbClr val="434343"/>
              </a:solidFill>
            </a:endParaRPr>
          </a:p>
          <a:p>
            <a:pPr marL="457200" lvl="0" indent="-355600" algn="l" rtl="0">
              <a:spcBef>
                <a:spcPts val="600"/>
              </a:spcBef>
              <a:spcAft>
                <a:spcPts val="0"/>
              </a:spcAft>
              <a:buClr>
                <a:srgbClr val="D8C8F6"/>
              </a:buClr>
              <a:buSzPts val="2000"/>
              <a:buFont typeface="Raleway"/>
              <a:buChar char="𖤓"/>
            </a:pPr>
            <a:r>
              <a:rPr lang="en" sz="2000" b="1">
                <a:solidFill>
                  <a:srgbClr val="D8C8F6"/>
                </a:solidFill>
                <a:latin typeface="Raleway"/>
                <a:ea typeface="Raleway"/>
                <a:cs typeface="Raleway"/>
                <a:sym typeface="Raleway"/>
              </a:rPr>
              <a:t>lost income </a:t>
            </a:r>
            <a:endParaRPr sz="2000" b="1">
              <a:solidFill>
                <a:srgbClr val="D8C8F6"/>
              </a:solidFill>
              <a:latin typeface="Raleway"/>
              <a:ea typeface="Raleway"/>
              <a:cs typeface="Raleway"/>
              <a:sym typeface="Raleway"/>
            </a:endParaRPr>
          </a:p>
          <a:p>
            <a:pPr marL="457200" lvl="0" indent="-355600" algn="l" rtl="0">
              <a:spcBef>
                <a:spcPts val="0"/>
              </a:spcBef>
              <a:spcAft>
                <a:spcPts val="0"/>
              </a:spcAft>
              <a:buClr>
                <a:srgbClr val="9283C0"/>
              </a:buClr>
              <a:buSzPts val="2000"/>
              <a:buFont typeface="Raleway"/>
              <a:buChar char="𖤓"/>
            </a:pPr>
            <a:r>
              <a:rPr lang="en" sz="2000" b="1">
                <a:solidFill>
                  <a:srgbClr val="9283C0"/>
                </a:solidFill>
                <a:latin typeface="Raleway"/>
                <a:ea typeface="Raleway"/>
                <a:cs typeface="Raleway"/>
                <a:sym typeface="Raleway"/>
              </a:rPr>
              <a:t>lost land/property</a:t>
            </a:r>
            <a:endParaRPr sz="2000" b="1">
              <a:solidFill>
                <a:srgbClr val="9283C0"/>
              </a:solidFill>
              <a:latin typeface="Raleway"/>
              <a:ea typeface="Raleway"/>
              <a:cs typeface="Raleway"/>
              <a:sym typeface="Raleway"/>
            </a:endParaRPr>
          </a:p>
          <a:p>
            <a:pPr marL="457200" lvl="0" indent="-355600" algn="l" rtl="0">
              <a:spcBef>
                <a:spcPts val="0"/>
              </a:spcBef>
              <a:spcAft>
                <a:spcPts val="0"/>
              </a:spcAft>
              <a:buClr>
                <a:srgbClr val="4F349E"/>
              </a:buClr>
              <a:buSzPts val="2000"/>
              <a:buFont typeface="Raleway"/>
              <a:buChar char="𖤓"/>
            </a:pPr>
            <a:r>
              <a:rPr lang="en" sz="2000" b="1">
                <a:solidFill>
                  <a:srgbClr val="4F349E"/>
                </a:solidFill>
                <a:latin typeface="Raleway"/>
                <a:ea typeface="Raleway"/>
                <a:cs typeface="Raleway"/>
                <a:sym typeface="Raleway"/>
              </a:rPr>
              <a:t>lost opportunities for expansion </a:t>
            </a:r>
            <a:endParaRPr sz="2000" b="1">
              <a:solidFill>
                <a:srgbClr val="4F349E"/>
              </a:solidFill>
              <a:latin typeface="Raleway"/>
              <a:ea typeface="Raleway"/>
              <a:cs typeface="Raleway"/>
              <a:sym typeface="Raleway"/>
            </a:endParaRPr>
          </a:p>
          <a:p>
            <a:pPr marL="457200" lvl="0" indent="-355600" algn="l" rtl="0">
              <a:spcBef>
                <a:spcPts val="0"/>
              </a:spcBef>
              <a:spcAft>
                <a:spcPts val="0"/>
              </a:spcAft>
              <a:buClr>
                <a:srgbClr val="20124D"/>
              </a:buClr>
              <a:buSzPts val="2000"/>
              <a:buFont typeface="Raleway"/>
              <a:buChar char="𖤓"/>
            </a:pPr>
            <a:r>
              <a:rPr lang="en" sz="2000" b="1">
                <a:solidFill>
                  <a:srgbClr val="20124D"/>
                </a:solidFill>
                <a:latin typeface="Raleway"/>
                <a:ea typeface="Raleway"/>
                <a:cs typeface="Raleway"/>
                <a:sym typeface="Raleway"/>
              </a:rPr>
              <a:t>other opportunities</a:t>
            </a:r>
            <a:endParaRPr sz="2000" b="1">
              <a:solidFill>
                <a:srgbClr val="20124D"/>
              </a:solidFill>
              <a:latin typeface="Raleway"/>
              <a:ea typeface="Raleway"/>
              <a:cs typeface="Raleway"/>
              <a:sym typeface="Raleway"/>
            </a:endParaRPr>
          </a:p>
          <a:p>
            <a:pPr marL="0" lvl="0" indent="0" algn="l" rtl="0">
              <a:spcBef>
                <a:spcPts val="600"/>
              </a:spcBef>
              <a:spcAft>
                <a:spcPts val="600"/>
              </a:spcAft>
              <a:buNone/>
            </a:pPr>
            <a:r>
              <a:rPr lang="en" sz="2000">
                <a:solidFill>
                  <a:srgbClr val="434343"/>
                </a:solidFill>
              </a:rPr>
              <a:t>Find a way to estimate the values and the present-day value that could have been part of the Bruce’s family wealth. </a:t>
            </a:r>
            <a:endParaRPr sz="2000">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200038" scaled="0"/>
        </a:gradFill>
        <a:effectLst/>
      </p:bgPr>
    </p:bg>
    <p:spTree>
      <p:nvGrpSpPr>
        <p:cNvPr id="1" name="Shape 268"/>
        <p:cNvGrpSpPr/>
        <p:nvPr/>
      </p:nvGrpSpPr>
      <p:grpSpPr>
        <a:xfrm>
          <a:off x="0" y="0"/>
          <a:ext cx="0" cy="0"/>
          <a:chOff x="0" y="0"/>
          <a:chExt cx="0" cy="0"/>
        </a:xfrm>
      </p:grpSpPr>
      <p:sp>
        <p:nvSpPr>
          <p:cNvPr id="269" name="Google Shape;269;p40"/>
          <p:cNvSpPr txBox="1">
            <a:spLocks noGrp="1"/>
          </p:cNvSpPr>
          <p:nvPr>
            <p:ph type="ctrTitle" idx="4294967295"/>
          </p:nvPr>
        </p:nvSpPr>
        <p:spPr>
          <a:xfrm>
            <a:off x="335975" y="240425"/>
            <a:ext cx="7425600" cy="609900"/>
          </a:xfrm>
          <a:prstGeom prst="rect">
            <a:avLst/>
          </a:prstGeom>
          <a:noFill/>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3700" b="1">
                <a:solidFill>
                  <a:schemeClr val="lt1"/>
                </a:solidFill>
                <a:latin typeface="Zilla Slab Highlight"/>
                <a:ea typeface="Zilla Slab Highlight"/>
                <a:cs typeface="Zilla Slab Highlight"/>
                <a:sym typeface="Zilla Slab Highlight"/>
              </a:rPr>
              <a:t>TASK : Modeling Economic Impact</a:t>
            </a:r>
            <a:endParaRPr sz="3700" b="1">
              <a:solidFill>
                <a:schemeClr val="lt1"/>
              </a:solidFill>
              <a:latin typeface="Zilla Slab Highlight"/>
              <a:ea typeface="Zilla Slab Highlight"/>
              <a:cs typeface="Zilla Slab Highlight"/>
              <a:sym typeface="Zilla Slab Highlight"/>
            </a:endParaRPr>
          </a:p>
        </p:txBody>
      </p:sp>
      <p:sp>
        <p:nvSpPr>
          <p:cNvPr id="270" name="Google Shape;270;p4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71" name="Google Shape;271;p40"/>
          <p:cNvSpPr/>
          <p:nvPr/>
        </p:nvSpPr>
        <p:spPr>
          <a:xfrm>
            <a:off x="8063475" y="240375"/>
            <a:ext cx="934688" cy="610019"/>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B84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txBox="1"/>
          <p:nvPr/>
        </p:nvSpPr>
        <p:spPr>
          <a:xfrm>
            <a:off x="335975" y="850325"/>
            <a:ext cx="8662200" cy="10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rgbClr val="3B261C"/>
                </a:solidFill>
                <a:latin typeface="Raleway Light"/>
                <a:ea typeface="Raleway Light"/>
                <a:cs typeface="Raleway Light"/>
                <a:sym typeface="Raleway Light"/>
              </a:rPr>
              <a:t>The Bruce Family</a:t>
            </a:r>
            <a:endParaRPr sz="2000">
              <a:solidFill>
                <a:srgbClr val="3B261C"/>
              </a:solidFill>
              <a:latin typeface="Raleway Light"/>
              <a:ea typeface="Raleway Light"/>
              <a:cs typeface="Raleway Light"/>
              <a:sym typeface="Raleway Light"/>
            </a:endParaRPr>
          </a:p>
          <a:p>
            <a:pPr marL="0" lvl="0" indent="0" algn="l" rtl="0">
              <a:lnSpc>
                <a:spcPct val="150000"/>
              </a:lnSpc>
              <a:spcBef>
                <a:spcPts val="600"/>
              </a:spcBef>
              <a:spcAft>
                <a:spcPts val="600"/>
              </a:spcAft>
              <a:buNone/>
            </a:pPr>
            <a:endParaRPr sz="2000">
              <a:solidFill>
                <a:srgbClr val="3B261C"/>
              </a:solidFill>
              <a:latin typeface="Raleway Light"/>
              <a:ea typeface="Raleway Light"/>
              <a:cs typeface="Raleway Light"/>
              <a:sym typeface="Raleway Light"/>
            </a:endParaRPr>
          </a:p>
        </p:txBody>
      </p:sp>
      <p:sp>
        <p:nvSpPr>
          <p:cNvPr id="273" name="Google Shape;273;p40"/>
          <p:cNvSpPr txBox="1"/>
          <p:nvPr/>
        </p:nvSpPr>
        <p:spPr>
          <a:xfrm>
            <a:off x="391800" y="1833813"/>
            <a:ext cx="8360400" cy="747300"/>
          </a:xfrm>
          <a:prstGeom prst="rect">
            <a:avLst/>
          </a:prstGeom>
          <a:solidFill>
            <a:schemeClr val="lt2"/>
          </a:solid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600"/>
              </a:spcAft>
              <a:buNone/>
            </a:pPr>
            <a:r>
              <a:rPr lang="en" sz="1700">
                <a:solidFill>
                  <a:schemeClr val="dk1"/>
                </a:solidFill>
                <a:highlight>
                  <a:schemeClr val="lt2"/>
                </a:highlight>
                <a:latin typeface="Raleway Light"/>
                <a:ea typeface="Raleway Light"/>
                <a:cs typeface="Raleway Light"/>
                <a:sym typeface="Raleway Light"/>
              </a:rPr>
              <a:t>Use data and your smarts to create a model to estimate the economic impact of the Bruce Family with your small group on the worksheet. This is only a first draft!!</a:t>
            </a:r>
            <a:endParaRPr sz="1100"/>
          </a:p>
        </p:txBody>
      </p:sp>
      <p:sp>
        <p:nvSpPr>
          <p:cNvPr id="274" name="Google Shape;274;p40"/>
          <p:cNvSpPr txBox="1"/>
          <p:nvPr/>
        </p:nvSpPr>
        <p:spPr>
          <a:xfrm>
            <a:off x="416643" y="2860813"/>
            <a:ext cx="8335500" cy="747300"/>
          </a:xfrm>
          <a:prstGeom prst="rect">
            <a:avLst/>
          </a:prstGeom>
          <a:solidFill>
            <a:schemeClr val="lt2"/>
          </a:solid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600"/>
              </a:spcAft>
              <a:buNone/>
            </a:pPr>
            <a:r>
              <a:rPr lang="en" sz="1700">
                <a:solidFill>
                  <a:schemeClr val="dk1"/>
                </a:solidFill>
                <a:highlight>
                  <a:schemeClr val="lt2"/>
                </a:highlight>
                <a:latin typeface="Raleway Light"/>
                <a:ea typeface="Raleway Light"/>
                <a:cs typeface="Raleway Light"/>
                <a:sym typeface="Raleway Light"/>
              </a:rPr>
              <a:t>Come up with </a:t>
            </a:r>
            <a:r>
              <a:rPr lang="en" sz="1700" b="1">
                <a:solidFill>
                  <a:schemeClr val="dk1"/>
                </a:solidFill>
                <a:highlight>
                  <a:schemeClr val="lt2"/>
                </a:highlight>
                <a:latin typeface="Raleway"/>
                <a:ea typeface="Raleway"/>
                <a:cs typeface="Raleway"/>
                <a:sym typeface="Raleway"/>
              </a:rPr>
              <a:t>a defensible amount</a:t>
            </a:r>
            <a:r>
              <a:rPr lang="en" sz="1700">
                <a:solidFill>
                  <a:schemeClr val="dk1"/>
                </a:solidFill>
                <a:highlight>
                  <a:schemeClr val="lt2"/>
                </a:highlight>
                <a:latin typeface="Raleway Light"/>
                <a:ea typeface="Raleway Light"/>
                <a:cs typeface="Raleway Light"/>
                <a:sym typeface="Raleway Light"/>
              </a:rPr>
              <a:t> of money that you would give in reparations to the Bruce family.</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80" name="Google Shape;280;p41"/>
          <p:cNvSpPr txBox="1"/>
          <p:nvPr/>
        </p:nvSpPr>
        <p:spPr>
          <a:xfrm>
            <a:off x="161300" y="632175"/>
            <a:ext cx="6384000" cy="129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200" b="1">
                <a:solidFill>
                  <a:schemeClr val="lt1"/>
                </a:solidFill>
                <a:latin typeface="Satisfy"/>
                <a:ea typeface="Satisfy"/>
                <a:cs typeface="Satisfy"/>
                <a:sym typeface="Satisfy"/>
              </a:rPr>
              <a:t>Pick Your Focus</a:t>
            </a:r>
            <a:endParaRPr sz="7200" b="1">
              <a:solidFill>
                <a:schemeClr val="lt1"/>
              </a:solidFill>
              <a:latin typeface="Satisfy"/>
              <a:ea typeface="Satisfy"/>
              <a:cs typeface="Satisfy"/>
              <a:sym typeface="Satisfy"/>
            </a:endParaRPr>
          </a:p>
        </p:txBody>
      </p:sp>
      <p:sp>
        <p:nvSpPr>
          <p:cNvPr id="281" name="Google Shape;281;p41"/>
          <p:cNvSpPr/>
          <p:nvPr/>
        </p:nvSpPr>
        <p:spPr>
          <a:xfrm>
            <a:off x="358750" y="2507125"/>
            <a:ext cx="2094600" cy="2094600"/>
          </a:xfrm>
          <a:prstGeom prst="flowChartConnector">
            <a:avLst/>
          </a:prstGeom>
          <a:solidFill>
            <a:srgbClr val="FFFFFF">
              <a:alpha val="41340"/>
            </a:srgb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dk1"/>
                </a:solidFill>
                <a:latin typeface="Raleway"/>
                <a:ea typeface="Raleway"/>
                <a:cs typeface="Raleway"/>
                <a:sym typeface="Raleway"/>
              </a:rPr>
              <a:t>loss of </a:t>
            </a:r>
            <a:r>
              <a:rPr lang="en" sz="2700">
                <a:solidFill>
                  <a:schemeClr val="dk1"/>
                </a:solidFill>
                <a:latin typeface="Raleway"/>
                <a:ea typeface="Raleway"/>
                <a:cs typeface="Raleway"/>
                <a:sym typeface="Raleway"/>
              </a:rPr>
              <a:t>income/profits</a:t>
            </a:r>
            <a:endParaRPr sz="1800">
              <a:solidFill>
                <a:schemeClr val="dk1"/>
              </a:solidFill>
              <a:latin typeface="Raleway"/>
              <a:ea typeface="Raleway"/>
              <a:cs typeface="Raleway"/>
              <a:sym typeface="Raleway"/>
            </a:endParaRPr>
          </a:p>
        </p:txBody>
      </p:sp>
      <p:sp>
        <p:nvSpPr>
          <p:cNvPr id="282" name="Google Shape;282;p41"/>
          <p:cNvSpPr/>
          <p:nvPr/>
        </p:nvSpPr>
        <p:spPr>
          <a:xfrm>
            <a:off x="2306000" y="2589025"/>
            <a:ext cx="2227500" cy="2227500"/>
          </a:xfrm>
          <a:prstGeom prst="flowChartConnector">
            <a:avLst/>
          </a:prstGeom>
          <a:solidFill>
            <a:srgbClr val="FFFFFF">
              <a:alpha val="41340"/>
            </a:srgbClr>
          </a:solidFill>
          <a:ln w="38100" cap="flat" cmpd="sng">
            <a:solidFill>
              <a:srgbClr val="5540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55406D"/>
                </a:solidFill>
                <a:latin typeface="Raleway"/>
                <a:ea typeface="Raleway"/>
                <a:cs typeface="Raleway"/>
                <a:sym typeface="Raleway"/>
              </a:rPr>
              <a:t>loss of </a:t>
            </a:r>
            <a:r>
              <a:rPr lang="en" sz="2600">
                <a:solidFill>
                  <a:srgbClr val="55406D"/>
                </a:solidFill>
                <a:latin typeface="Raleway"/>
                <a:ea typeface="Raleway"/>
                <a:cs typeface="Raleway"/>
                <a:sym typeface="Raleway"/>
              </a:rPr>
              <a:t>property</a:t>
            </a:r>
            <a:endParaRPr sz="3000">
              <a:solidFill>
                <a:srgbClr val="55406D"/>
              </a:solidFill>
              <a:latin typeface="Raleway"/>
              <a:ea typeface="Raleway"/>
              <a:cs typeface="Raleway"/>
              <a:sym typeface="Raleway"/>
            </a:endParaRPr>
          </a:p>
        </p:txBody>
      </p:sp>
      <p:sp>
        <p:nvSpPr>
          <p:cNvPr id="283" name="Google Shape;283;p41"/>
          <p:cNvSpPr/>
          <p:nvPr/>
        </p:nvSpPr>
        <p:spPr>
          <a:xfrm>
            <a:off x="4167775" y="2229975"/>
            <a:ext cx="2707200" cy="2707200"/>
          </a:xfrm>
          <a:prstGeom prst="flowChartConnector">
            <a:avLst/>
          </a:prstGeom>
          <a:solidFill>
            <a:srgbClr val="FFFFFF">
              <a:alpha val="41340"/>
            </a:srgbClr>
          </a:solid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rgbClr val="674EA7"/>
                </a:solidFill>
                <a:latin typeface="Raleway"/>
                <a:ea typeface="Raleway"/>
                <a:cs typeface="Raleway"/>
                <a:sym typeface="Raleway"/>
              </a:rPr>
              <a:t>lost opportunity for </a:t>
            </a:r>
            <a:r>
              <a:rPr lang="en" sz="2000">
                <a:solidFill>
                  <a:srgbClr val="674EA7"/>
                </a:solidFill>
                <a:latin typeface="Raleway"/>
                <a:ea typeface="Raleway"/>
                <a:cs typeface="Raleway"/>
                <a:sym typeface="Raleway"/>
              </a:rPr>
              <a:t>improvements to expand business</a:t>
            </a:r>
            <a:endParaRPr sz="3000">
              <a:solidFill>
                <a:srgbClr val="674EA7"/>
              </a:solidFill>
              <a:latin typeface="Raleway"/>
              <a:ea typeface="Raleway"/>
              <a:cs typeface="Raleway"/>
              <a:sym typeface="Raleway"/>
            </a:endParaRPr>
          </a:p>
        </p:txBody>
      </p:sp>
      <p:sp>
        <p:nvSpPr>
          <p:cNvPr id="284" name="Google Shape;284;p41"/>
          <p:cNvSpPr/>
          <p:nvPr/>
        </p:nvSpPr>
        <p:spPr>
          <a:xfrm>
            <a:off x="5935675" y="407000"/>
            <a:ext cx="3017400" cy="3017400"/>
          </a:xfrm>
          <a:prstGeom prst="flowChartConnector">
            <a:avLst/>
          </a:prstGeom>
          <a:solidFill>
            <a:srgbClr val="FFFFFF">
              <a:alpha val="41340"/>
            </a:srgbClr>
          </a:solid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9283C0"/>
                </a:solidFill>
                <a:latin typeface="Raleway"/>
                <a:ea typeface="Raleway"/>
                <a:cs typeface="Raleway"/>
                <a:sym typeface="Raleway"/>
              </a:rPr>
              <a:t>lost opportunity to </a:t>
            </a:r>
            <a:r>
              <a:rPr lang="en" sz="2800">
                <a:solidFill>
                  <a:srgbClr val="9283C0"/>
                </a:solidFill>
                <a:latin typeface="Raleway"/>
                <a:ea typeface="Raleway"/>
                <a:cs typeface="Raleway"/>
                <a:sym typeface="Raleway"/>
              </a:rPr>
              <a:t>invest profits in other areas</a:t>
            </a:r>
            <a:endParaRPr sz="4300">
              <a:solidFill>
                <a:srgbClr val="9283C0"/>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p:nvPr/>
        </p:nvSpPr>
        <p:spPr>
          <a:xfrm>
            <a:off x="268750" y="240975"/>
            <a:ext cx="6974700" cy="116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6400" b="1">
                <a:solidFill>
                  <a:schemeClr val="lt1"/>
                </a:solidFill>
                <a:latin typeface="Satisfy"/>
                <a:ea typeface="Satisfy"/>
                <a:cs typeface="Satisfy"/>
                <a:sym typeface="Satisfy"/>
              </a:rPr>
              <a:t>Generate First-Draft</a:t>
            </a:r>
            <a:endParaRPr sz="6400">
              <a:solidFill>
                <a:schemeClr val="lt1"/>
              </a:solidFill>
              <a:latin typeface="Satisfy"/>
              <a:ea typeface="Satisfy"/>
              <a:cs typeface="Satisfy"/>
              <a:sym typeface="Satisfy"/>
            </a:endParaRPr>
          </a:p>
        </p:txBody>
      </p:sp>
      <p:sp>
        <p:nvSpPr>
          <p:cNvPr id="290" name="Google Shape;290;p4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91" name="Google Shape;291;p42"/>
          <p:cNvSpPr txBox="1"/>
          <p:nvPr/>
        </p:nvSpPr>
        <p:spPr>
          <a:xfrm>
            <a:off x="1415725" y="1810550"/>
            <a:ext cx="6312600" cy="477000"/>
          </a:xfrm>
          <a:prstGeom prst="rect">
            <a:avLst/>
          </a:prstGeom>
          <a:solidFill>
            <a:srgbClr val="20124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estimate information</a:t>
            </a:r>
            <a:endParaRPr sz="2000">
              <a:solidFill>
                <a:schemeClr val="lt1"/>
              </a:solidFill>
              <a:latin typeface="Raleway"/>
              <a:ea typeface="Raleway"/>
              <a:cs typeface="Raleway"/>
              <a:sym typeface="Raleway"/>
            </a:endParaRPr>
          </a:p>
        </p:txBody>
      </p:sp>
      <p:sp>
        <p:nvSpPr>
          <p:cNvPr id="292" name="Google Shape;292;p42"/>
          <p:cNvSpPr txBox="1"/>
          <p:nvPr/>
        </p:nvSpPr>
        <p:spPr>
          <a:xfrm>
            <a:off x="1415725" y="2483100"/>
            <a:ext cx="6312600" cy="477000"/>
          </a:xfrm>
          <a:prstGeom prst="rect">
            <a:avLst/>
          </a:prstGeom>
          <a:solidFill>
            <a:srgbClr val="674EA7"/>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ballpark a value</a:t>
            </a:r>
            <a:endParaRPr sz="2000">
              <a:solidFill>
                <a:schemeClr val="lt1"/>
              </a:solidFill>
              <a:latin typeface="Raleway"/>
              <a:ea typeface="Raleway"/>
              <a:cs typeface="Raleway"/>
              <a:sym typeface="Raleway"/>
            </a:endParaRPr>
          </a:p>
        </p:txBody>
      </p:sp>
      <p:sp>
        <p:nvSpPr>
          <p:cNvPr id="293" name="Google Shape;293;p42"/>
          <p:cNvSpPr txBox="1"/>
          <p:nvPr/>
        </p:nvSpPr>
        <p:spPr>
          <a:xfrm>
            <a:off x="1415729" y="3155650"/>
            <a:ext cx="6312600" cy="477000"/>
          </a:xfrm>
          <a:prstGeom prst="rect">
            <a:avLst/>
          </a:prstGeom>
          <a:solidFill>
            <a:srgbClr val="8E7CC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use any tools (spreadsheets, calculators, etc.)</a:t>
            </a:r>
            <a:endParaRPr sz="2000">
              <a:solidFill>
                <a:schemeClr val="lt1"/>
              </a:solidFill>
              <a:latin typeface="Raleway"/>
              <a:ea typeface="Raleway"/>
              <a:cs typeface="Raleway"/>
              <a:sym typeface="Raleway"/>
            </a:endParaRPr>
          </a:p>
        </p:txBody>
      </p:sp>
      <p:sp>
        <p:nvSpPr>
          <p:cNvPr id="294" name="Google Shape;294;p42"/>
          <p:cNvSpPr txBox="1"/>
          <p:nvPr/>
        </p:nvSpPr>
        <p:spPr>
          <a:xfrm>
            <a:off x="1415722" y="3828200"/>
            <a:ext cx="6312600" cy="477000"/>
          </a:xfrm>
          <a:prstGeom prst="rect">
            <a:avLst/>
          </a:prstGeom>
          <a:solidFill>
            <a:srgbClr val="B4A7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Justify your work</a:t>
            </a:r>
            <a:endParaRPr sz="2000">
              <a:solidFill>
                <a:schemeClr val="lt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txBox="1">
            <a:spLocks noGrp="1"/>
          </p:cNvSpPr>
          <p:nvPr>
            <p:ph type="body" idx="1"/>
          </p:nvPr>
        </p:nvSpPr>
        <p:spPr>
          <a:xfrm>
            <a:off x="339725" y="233150"/>
            <a:ext cx="6234300" cy="1568100"/>
          </a:xfrm>
          <a:prstGeom prst="rect">
            <a:avLst/>
          </a:prstGeom>
        </p:spPr>
        <p:txBody>
          <a:bodyPr spcFirstLastPara="1" wrap="square" lIns="0" tIns="0" rIns="0" bIns="0" anchor="ctr" anchorCtr="0">
            <a:noAutofit/>
          </a:bodyPr>
          <a:lstStyle/>
          <a:p>
            <a:pPr marL="0" lvl="0" indent="0" algn="l" rtl="0">
              <a:spcBef>
                <a:spcPts val="0"/>
              </a:spcBef>
              <a:spcAft>
                <a:spcPts val="600"/>
              </a:spcAft>
              <a:buNone/>
            </a:pPr>
            <a:r>
              <a:rPr lang="en" sz="8300"/>
              <a:t>Share Out</a:t>
            </a:r>
            <a:endParaRPr sz="8300"/>
          </a:p>
        </p:txBody>
      </p:sp>
      <p:sp>
        <p:nvSpPr>
          <p:cNvPr id="300" name="Google Shape;300;p4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301" name="Google Shape;301;p43"/>
          <p:cNvSpPr/>
          <p:nvPr/>
        </p:nvSpPr>
        <p:spPr>
          <a:xfrm>
            <a:off x="659400" y="1730125"/>
            <a:ext cx="7825200" cy="3071100"/>
          </a:xfrm>
          <a:prstGeom prst="rect">
            <a:avLst/>
          </a:prstGeom>
          <a:solidFill>
            <a:srgbClr val="FFFFFF">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3"/>
          <p:cNvSpPr txBox="1"/>
          <p:nvPr/>
        </p:nvSpPr>
        <p:spPr>
          <a:xfrm>
            <a:off x="736950" y="1757850"/>
            <a:ext cx="7667400" cy="301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chemeClr val="dk1"/>
                </a:solidFill>
                <a:latin typeface="Raleway"/>
                <a:ea typeface="Raleway"/>
                <a:cs typeface="Raleway"/>
                <a:sym typeface="Raleway"/>
              </a:rPr>
              <a:t>Questions to answer: (One Spokesperson)</a:t>
            </a:r>
            <a:endParaRPr sz="2600" b="1">
              <a:solidFill>
                <a:schemeClr val="dk1"/>
              </a:solidFill>
              <a:latin typeface="Raleway"/>
              <a:ea typeface="Raleway"/>
              <a:cs typeface="Raleway"/>
              <a:sym typeface="Raleway"/>
            </a:endParaRPr>
          </a:p>
          <a:p>
            <a:pPr marL="457200" lvl="0" indent="-355600" algn="l" rtl="0">
              <a:lnSpc>
                <a:spcPct val="115000"/>
              </a:lnSpc>
              <a:spcBef>
                <a:spcPts val="1000"/>
              </a:spcBef>
              <a:spcAft>
                <a:spcPts val="0"/>
              </a:spcAft>
              <a:buClr>
                <a:srgbClr val="5B0F00"/>
              </a:buClr>
              <a:buSzPts val="2000"/>
              <a:buFont typeface="Raleway Light"/>
              <a:buChar char="●"/>
            </a:pPr>
            <a:r>
              <a:rPr lang="en" sz="2000">
                <a:solidFill>
                  <a:srgbClr val="5B0F00"/>
                </a:solidFill>
                <a:latin typeface="Raleway Light"/>
                <a:ea typeface="Raleway Light"/>
                <a:cs typeface="Raleway Light"/>
                <a:sym typeface="Raleway Light"/>
              </a:rPr>
              <a:t>What aspect of economic impact did you try to model?</a:t>
            </a:r>
            <a:endParaRPr sz="2000">
              <a:solidFill>
                <a:srgbClr val="5B0F00"/>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85200C"/>
              </a:buClr>
              <a:buSzPts val="2000"/>
              <a:buFont typeface="Raleway Light"/>
              <a:buChar char="●"/>
            </a:pPr>
            <a:r>
              <a:rPr lang="en" sz="2000">
                <a:solidFill>
                  <a:srgbClr val="85200C"/>
                </a:solidFill>
                <a:latin typeface="Raleway Light"/>
                <a:ea typeface="Raleway Light"/>
                <a:cs typeface="Raleway Light"/>
                <a:sym typeface="Raleway Light"/>
              </a:rPr>
              <a:t>What information did you use to create your model?</a:t>
            </a:r>
            <a:endParaRPr sz="2000">
              <a:solidFill>
                <a:srgbClr val="85200C"/>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B8446D"/>
              </a:buClr>
              <a:buSzPts val="2000"/>
              <a:buFont typeface="Raleway Light"/>
              <a:buChar char="●"/>
            </a:pPr>
            <a:r>
              <a:rPr lang="en" sz="2000">
                <a:solidFill>
                  <a:srgbClr val="B8446D"/>
                </a:solidFill>
                <a:latin typeface="Raleway Light"/>
                <a:ea typeface="Raleway Light"/>
                <a:cs typeface="Raleway Light"/>
                <a:sym typeface="Raleway Light"/>
              </a:rPr>
              <a:t>What uncertainty do you have in your model?</a:t>
            </a:r>
            <a:endParaRPr sz="2000">
              <a:solidFill>
                <a:srgbClr val="B8446D"/>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A64D79"/>
              </a:buClr>
              <a:buSzPts val="2000"/>
              <a:buFont typeface="Raleway Light"/>
              <a:buChar char="●"/>
            </a:pPr>
            <a:r>
              <a:rPr lang="en" sz="2000">
                <a:solidFill>
                  <a:srgbClr val="A64D79"/>
                </a:solidFill>
                <a:latin typeface="Raleway Light"/>
                <a:ea typeface="Raleway Light"/>
                <a:cs typeface="Raleway Light"/>
                <a:sym typeface="Raleway Light"/>
              </a:rPr>
              <a:t>What was the value you came up with? </a:t>
            </a:r>
            <a:endParaRPr sz="2000">
              <a:solidFill>
                <a:srgbClr val="A64D79"/>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C27BA0"/>
              </a:buClr>
              <a:buSzPts val="2000"/>
              <a:buFont typeface="Raleway Light"/>
              <a:buChar char="●"/>
            </a:pPr>
            <a:r>
              <a:rPr lang="en" sz="2000">
                <a:solidFill>
                  <a:srgbClr val="C27BA0"/>
                </a:solidFill>
                <a:latin typeface="Raleway Light"/>
                <a:ea typeface="Raleway Light"/>
                <a:cs typeface="Raleway Light"/>
                <a:sym typeface="Raleway Light"/>
              </a:rPr>
              <a:t>What would be your next steps to refine your model?</a:t>
            </a:r>
            <a:endParaRPr sz="1900">
              <a:solidFill>
                <a:srgbClr val="C27B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06"/>
        <p:cNvGrpSpPr/>
        <p:nvPr/>
      </p:nvGrpSpPr>
      <p:grpSpPr>
        <a:xfrm>
          <a:off x="0" y="0"/>
          <a:ext cx="0" cy="0"/>
          <a:chOff x="0" y="0"/>
          <a:chExt cx="0" cy="0"/>
        </a:xfrm>
      </p:grpSpPr>
      <p:sp>
        <p:nvSpPr>
          <p:cNvPr id="307" name="Google Shape;307;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308" name="Google Shape;308;p44"/>
          <p:cNvSpPr txBox="1"/>
          <p:nvPr/>
        </p:nvSpPr>
        <p:spPr>
          <a:xfrm>
            <a:off x="334525" y="192625"/>
            <a:ext cx="8464500" cy="5193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lvl="0" indent="0" algn="l" rtl="0">
              <a:spcBef>
                <a:spcPts val="0"/>
              </a:spcBef>
              <a:spcAft>
                <a:spcPts val="0"/>
              </a:spcAft>
              <a:buNone/>
            </a:pPr>
            <a:r>
              <a:rPr lang="en" sz="3000" b="1">
                <a:solidFill>
                  <a:srgbClr val="FFFFFF"/>
                </a:solidFill>
                <a:highlight>
                  <a:srgbClr val="B8446D"/>
                </a:highlight>
                <a:latin typeface="Zilla Slab Highlight"/>
                <a:ea typeface="Zilla Slab Highlight"/>
                <a:cs typeface="Zilla Slab Highlight"/>
                <a:sym typeface="Zilla Slab Highlight"/>
              </a:rPr>
              <a:t>DATA: Important Terms</a:t>
            </a:r>
            <a:endParaRPr sz="3000" b="1">
              <a:solidFill>
                <a:srgbClr val="FFFFFF"/>
              </a:solidFill>
              <a:highlight>
                <a:srgbClr val="B8446D"/>
              </a:highlight>
              <a:latin typeface="Zilla Slab Highlight"/>
              <a:ea typeface="Zilla Slab Highlight"/>
              <a:cs typeface="Zilla Slab Highlight"/>
              <a:sym typeface="Zilla Slab Highlight"/>
            </a:endParaRPr>
          </a:p>
        </p:txBody>
      </p:sp>
      <p:sp>
        <p:nvSpPr>
          <p:cNvPr id="309" name="Google Shape;309;p44"/>
          <p:cNvSpPr txBox="1"/>
          <p:nvPr/>
        </p:nvSpPr>
        <p:spPr>
          <a:xfrm>
            <a:off x="399500" y="898875"/>
            <a:ext cx="82296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u="sng">
                <a:latin typeface="Raleway"/>
                <a:ea typeface="Raleway"/>
                <a:cs typeface="Raleway"/>
                <a:sym typeface="Raleway"/>
              </a:rPr>
              <a:t>Income</a:t>
            </a:r>
            <a:r>
              <a:rPr lang="en" sz="1600">
                <a:latin typeface="Raleway"/>
                <a:ea typeface="Raleway"/>
                <a:cs typeface="Raleway"/>
                <a:sym typeface="Raleway"/>
              </a:rPr>
              <a:t>: the amount of money that a person earns</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r>
              <a:rPr lang="en" sz="1600" b="1" u="sng">
                <a:latin typeface="Raleway"/>
                <a:ea typeface="Raleway"/>
                <a:cs typeface="Raleway"/>
                <a:sym typeface="Raleway"/>
              </a:rPr>
              <a:t>Household Income</a:t>
            </a:r>
            <a:r>
              <a:rPr lang="en" sz="1600">
                <a:latin typeface="Raleway"/>
                <a:ea typeface="Raleway"/>
                <a:cs typeface="Raleway"/>
                <a:sym typeface="Raleway"/>
              </a:rPr>
              <a:t>: the amount of money that everyone within a household (one address) earns</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r>
              <a:rPr lang="en" sz="1600" b="1" u="sng">
                <a:latin typeface="Raleway"/>
                <a:ea typeface="Raleway"/>
                <a:cs typeface="Raleway"/>
                <a:sym typeface="Raleway"/>
              </a:rPr>
              <a:t>Wealth (also referred to as net worth)</a:t>
            </a:r>
            <a:r>
              <a:rPr lang="en" sz="1600">
                <a:latin typeface="Raleway"/>
                <a:ea typeface="Raleway"/>
                <a:cs typeface="Raleway"/>
                <a:sym typeface="Raleway"/>
              </a:rPr>
              <a:t>: wealth represents what a person owns in terms of all </a:t>
            </a:r>
            <a:r>
              <a:rPr lang="en" sz="1600" u="sng">
                <a:latin typeface="Raleway"/>
                <a:ea typeface="Raleway"/>
                <a:cs typeface="Raleway"/>
                <a:sym typeface="Raleway"/>
              </a:rPr>
              <a:t>physical</a:t>
            </a:r>
            <a:r>
              <a:rPr lang="en" sz="1600">
                <a:latin typeface="Raleway"/>
                <a:ea typeface="Raleway"/>
                <a:cs typeface="Raleway"/>
                <a:sym typeface="Raleway"/>
              </a:rPr>
              <a:t> (lands, cars, etc.) and </a:t>
            </a:r>
            <a:r>
              <a:rPr lang="en" sz="1600" u="sng">
                <a:latin typeface="Raleway"/>
                <a:ea typeface="Raleway"/>
                <a:cs typeface="Raleway"/>
                <a:sym typeface="Raleway"/>
              </a:rPr>
              <a:t>intangible</a:t>
            </a:r>
            <a:r>
              <a:rPr lang="en" sz="1600">
                <a:latin typeface="Raleway"/>
                <a:ea typeface="Raleway"/>
                <a:cs typeface="Raleway"/>
                <a:sym typeface="Raleway"/>
              </a:rPr>
              <a:t> (patents, trademarks, etc.) </a:t>
            </a:r>
            <a:r>
              <a:rPr lang="en" sz="1600" u="sng">
                <a:latin typeface="Raleway"/>
                <a:ea typeface="Raleway"/>
                <a:cs typeface="Raleway"/>
                <a:sym typeface="Raleway"/>
              </a:rPr>
              <a:t>assets </a:t>
            </a:r>
            <a:r>
              <a:rPr lang="en" sz="1600">
                <a:latin typeface="Raleway"/>
                <a:ea typeface="Raleway"/>
                <a:cs typeface="Raleway"/>
                <a:sym typeface="Raleway"/>
              </a:rPr>
              <a:t>owned. This does not include financial assets (stocks, bonds, etc.)</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r>
              <a:rPr lang="en" sz="1600" b="1" u="sng">
                <a:latin typeface="Raleway"/>
                <a:ea typeface="Raleway"/>
                <a:cs typeface="Raleway"/>
                <a:sym typeface="Raleway"/>
              </a:rPr>
              <a:t>Difference between income and wealth</a:t>
            </a:r>
            <a:r>
              <a:rPr lang="en" sz="1600">
                <a:latin typeface="Raleway"/>
                <a:ea typeface="Raleway"/>
                <a:cs typeface="Raleway"/>
                <a:sym typeface="Raleway"/>
              </a:rPr>
              <a:t>: Income is not always a part of someone’s wealth. Depending on how someone uses their income, this does not always contribute to their wealth. </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ctrTitle"/>
          </p:nvPr>
        </p:nvSpPr>
        <p:spPr>
          <a:xfrm>
            <a:off x="855300" y="848825"/>
            <a:ext cx="7755300" cy="171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322B3A"/>
                </a:solidFill>
              </a:rPr>
              <a:t>Est. total economic impact on the Bruce Family</a:t>
            </a:r>
            <a:endParaRPr>
              <a:solidFill>
                <a:srgbClr val="322B3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p:nvPr/>
        </p:nvSpPr>
        <p:spPr>
          <a:xfrm>
            <a:off x="813700" y="287782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9283C0"/>
                </a:highlight>
                <a:latin typeface="Raleway Light"/>
                <a:ea typeface="Raleway Light"/>
                <a:cs typeface="Raleway Light"/>
                <a:sym typeface="Raleway Light"/>
              </a:rPr>
              <a:t>$47</a:t>
            </a:r>
            <a:endParaRPr sz="4800">
              <a:solidFill>
                <a:schemeClr val="lt1"/>
              </a:solidFill>
              <a:highlight>
                <a:srgbClr val="9283C0"/>
              </a:highlight>
              <a:latin typeface="Raleway Light"/>
              <a:ea typeface="Raleway Light"/>
              <a:cs typeface="Raleway Light"/>
              <a:sym typeface="Raleway Light"/>
            </a:endParaRPr>
          </a:p>
        </p:txBody>
      </p:sp>
      <p:sp>
        <p:nvSpPr>
          <p:cNvPr id="132" name="Google Shape;132;p28"/>
          <p:cNvSpPr txBox="1"/>
          <p:nvPr/>
        </p:nvSpPr>
        <p:spPr>
          <a:xfrm>
            <a:off x="3716375" y="2877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9283C0"/>
                </a:highlight>
                <a:latin typeface="Raleway Light"/>
                <a:ea typeface="Raleway Light"/>
                <a:cs typeface="Raleway Light"/>
                <a:sym typeface="Raleway Light"/>
              </a:rPr>
              <a:t>$500</a:t>
            </a:r>
            <a:endParaRPr sz="4800">
              <a:solidFill>
                <a:schemeClr val="lt1"/>
              </a:solidFill>
              <a:highlight>
                <a:srgbClr val="9283C0"/>
              </a:highlight>
              <a:latin typeface="Raleway Light"/>
              <a:ea typeface="Raleway Light"/>
              <a:cs typeface="Raleway Light"/>
              <a:sym typeface="Raleway Light"/>
            </a:endParaRPr>
          </a:p>
        </p:txBody>
      </p:sp>
      <p:sp>
        <p:nvSpPr>
          <p:cNvPr id="133" name="Google Shape;133;p28"/>
          <p:cNvSpPr txBox="1"/>
          <p:nvPr/>
        </p:nvSpPr>
        <p:spPr>
          <a:xfrm>
            <a:off x="6572650" y="2877775"/>
            <a:ext cx="19083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9283C0"/>
                </a:highlight>
                <a:latin typeface="Raleway Light"/>
                <a:ea typeface="Raleway Light"/>
                <a:cs typeface="Raleway Light"/>
                <a:sym typeface="Raleway Light"/>
              </a:rPr>
              <a:t>$1026</a:t>
            </a:r>
            <a:endParaRPr sz="4800">
              <a:solidFill>
                <a:schemeClr val="lt1"/>
              </a:solidFill>
              <a:highlight>
                <a:srgbClr val="9283C0"/>
              </a:highlight>
              <a:latin typeface="Raleway Light"/>
              <a:ea typeface="Raleway Light"/>
              <a:cs typeface="Raleway Light"/>
              <a:sym typeface="Raleway Light"/>
            </a:endParaRPr>
          </a:p>
        </p:txBody>
      </p:sp>
      <p:sp>
        <p:nvSpPr>
          <p:cNvPr id="134" name="Google Shape;134;p28"/>
          <p:cNvSpPr txBox="1">
            <a:spLocks noGrp="1"/>
          </p:cNvSpPr>
          <p:nvPr>
            <p:ph type="body" idx="1"/>
          </p:nvPr>
        </p:nvSpPr>
        <p:spPr>
          <a:xfrm>
            <a:off x="148575" y="283225"/>
            <a:ext cx="8857800" cy="10965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600">
                <a:solidFill>
                  <a:srgbClr val="121212"/>
                </a:solidFill>
                <a:latin typeface="Raleway"/>
                <a:ea typeface="Raleway"/>
                <a:cs typeface="Raleway"/>
                <a:sym typeface="Raleway"/>
              </a:rPr>
              <a:t>During the first quarter of 2021, New York City had a </a:t>
            </a:r>
            <a:r>
              <a:rPr lang="en" sz="2600" u="sng">
                <a:solidFill>
                  <a:schemeClr val="hlink"/>
                </a:solidFill>
                <a:latin typeface="Raleway"/>
                <a:ea typeface="Raleway"/>
                <a:cs typeface="Raleway"/>
                <a:sym typeface="Raleway"/>
                <a:hlinkClick r:id="rId3"/>
              </a:rPr>
              <a:t>$2,152</a:t>
            </a:r>
            <a:r>
              <a:rPr lang="en" sz="2600">
                <a:solidFill>
                  <a:srgbClr val="121212"/>
                </a:solidFill>
                <a:latin typeface="Raleway"/>
                <a:ea typeface="Raleway"/>
                <a:cs typeface="Raleway"/>
                <a:sym typeface="Raleway"/>
              </a:rPr>
              <a:t> dollar per square foot price for land on average. What was the mean dollar per square foot of NYC back in </a:t>
            </a:r>
            <a:r>
              <a:rPr lang="en" sz="2600" u="sng">
                <a:solidFill>
                  <a:schemeClr val="hlink"/>
                </a:solidFill>
                <a:latin typeface="Raleway"/>
                <a:ea typeface="Raleway"/>
                <a:cs typeface="Raleway"/>
                <a:sym typeface="Raleway"/>
                <a:hlinkClick r:id="rId4"/>
              </a:rPr>
              <a:t>1999</a:t>
            </a:r>
            <a:r>
              <a:rPr lang="en" sz="2600">
                <a:solidFill>
                  <a:srgbClr val="121212"/>
                </a:solidFill>
                <a:latin typeface="Raleway"/>
                <a:ea typeface="Raleway"/>
                <a:cs typeface="Raleway"/>
                <a:sym typeface="Raleway"/>
              </a:rPr>
              <a:t>?</a:t>
            </a:r>
            <a:endParaRPr sz="2600">
              <a:solidFill>
                <a:srgbClr val="121212"/>
              </a:solidFill>
              <a:latin typeface="Raleway"/>
              <a:ea typeface="Raleway"/>
              <a:cs typeface="Raleway"/>
              <a:sym typeface="Raleway"/>
            </a:endParaRPr>
          </a:p>
        </p:txBody>
      </p:sp>
      <p:sp>
        <p:nvSpPr>
          <p:cNvPr id="135" name="Google Shape;135;p28"/>
          <p:cNvSpPr/>
          <p:nvPr/>
        </p:nvSpPr>
        <p:spPr>
          <a:xfrm rot="1744333">
            <a:off x="473169" y="2030134"/>
            <a:ext cx="2370802" cy="2371064"/>
          </a:xfrm>
          <a:prstGeom prst="arc">
            <a:avLst>
              <a:gd name="adj1" fmla="val 16200000"/>
              <a:gd name="adj2" fmla="val 12568732"/>
            </a:avLst>
          </a:prstGeom>
          <a:no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8"/>
          <p:cNvSpPr txBox="1">
            <a:spLocks noGrp="1"/>
          </p:cNvSpPr>
          <p:nvPr>
            <p:ph type="ctrTitle" idx="4294967295"/>
          </p:nvPr>
        </p:nvSpPr>
        <p:spPr>
          <a:xfrm>
            <a:off x="1071088" y="1832425"/>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9283C0"/>
                </a:solidFill>
                <a:latin typeface="Raleway"/>
                <a:ea typeface="Raleway"/>
                <a:cs typeface="Raleway"/>
                <a:sym typeface="Raleway"/>
              </a:rPr>
              <a:t>GASP</a:t>
            </a:r>
            <a:endParaRPr>
              <a:solidFill>
                <a:srgbClr val="9283C0"/>
              </a:solidFill>
              <a:latin typeface="Raleway"/>
              <a:ea typeface="Raleway"/>
              <a:cs typeface="Raleway"/>
              <a:sym typeface="Raleway"/>
            </a:endParaRPr>
          </a:p>
        </p:txBody>
      </p:sp>
      <p:sp>
        <p:nvSpPr>
          <p:cNvPr id="137" name="Google Shape;137;p28"/>
          <p:cNvSpPr txBox="1">
            <a:spLocks noGrp="1"/>
          </p:cNvSpPr>
          <p:nvPr>
            <p:ph type="body" idx="1"/>
          </p:nvPr>
        </p:nvSpPr>
        <p:spPr>
          <a:xfrm>
            <a:off x="459100" y="283225"/>
            <a:ext cx="7433400" cy="10965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7200">
                <a:solidFill>
                  <a:srgbClr val="B8446D"/>
                </a:solidFill>
                <a:latin typeface="Satisfy"/>
                <a:ea typeface="Satisfy"/>
                <a:cs typeface="Satisfy"/>
                <a:sym typeface="Satisfy"/>
              </a:rPr>
              <a:t>Educated Guesses</a:t>
            </a:r>
            <a:endParaRPr sz="7200">
              <a:solidFill>
                <a:srgbClr val="B8446D"/>
              </a:solidFill>
              <a:latin typeface="Satisfy"/>
              <a:ea typeface="Satisfy"/>
              <a:cs typeface="Satisfy"/>
              <a:sym typeface="Satisfy"/>
            </a:endParaRPr>
          </a:p>
        </p:txBody>
      </p:sp>
      <p:sp>
        <p:nvSpPr>
          <p:cNvPr id="138" name="Google Shape;138;p2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39" name="Google Shape;139;p28"/>
          <p:cNvSpPr txBox="1">
            <a:spLocks noGrp="1"/>
          </p:cNvSpPr>
          <p:nvPr>
            <p:ph type="ctrTitle" idx="4294967295"/>
          </p:nvPr>
        </p:nvSpPr>
        <p:spPr>
          <a:xfrm>
            <a:off x="3795729" y="1839500"/>
            <a:ext cx="15171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4F349E"/>
                </a:solidFill>
                <a:latin typeface="Raleway"/>
                <a:ea typeface="Raleway"/>
                <a:cs typeface="Raleway"/>
                <a:sym typeface="Raleway"/>
              </a:rPr>
              <a:t>STOMP</a:t>
            </a:r>
            <a:endParaRPr>
              <a:solidFill>
                <a:srgbClr val="4F349E"/>
              </a:solidFill>
              <a:latin typeface="Raleway"/>
              <a:ea typeface="Raleway"/>
              <a:cs typeface="Raleway"/>
              <a:sym typeface="Raleway"/>
            </a:endParaRPr>
          </a:p>
        </p:txBody>
      </p:sp>
      <p:sp>
        <p:nvSpPr>
          <p:cNvPr id="140" name="Google Shape;140;p28"/>
          <p:cNvSpPr txBox="1">
            <a:spLocks noGrp="1"/>
          </p:cNvSpPr>
          <p:nvPr>
            <p:ph type="ctrTitle" idx="4294967295"/>
          </p:nvPr>
        </p:nvSpPr>
        <p:spPr>
          <a:xfrm>
            <a:off x="6946238" y="1839500"/>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20124D"/>
                </a:solidFill>
                <a:latin typeface="Raleway"/>
                <a:ea typeface="Raleway"/>
                <a:cs typeface="Raleway"/>
                <a:sym typeface="Raleway"/>
              </a:rPr>
              <a:t>CLAP</a:t>
            </a:r>
            <a:endParaRPr>
              <a:solidFill>
                <a:srgbClr val="20124D"/>
              </a:solidFill>
              <a:latin typeface="Raleway"/>
              <a:ea typeface="Raleway"/>
              <a:cs typeface="Raleway"/>
              <a:sym typeface="Raleway"/>
            </a:endParaRPr>
          </a:p>
        </p:txBody>
      </p:sp>
      <p:sp>
        <p:nvSpPr>
          <p:cNvPr id="141" name="Google Shape;141;p28"/>
          <p:cNvSpPr/>
          <p:nvPr/>
        </p:nvSpPr>
        <p:spPr>
          <a:xfrm rot="2088367">
            <a:off x="3386497" y="2030172"/>
            <a:ext cx="2370878" cy="2371124"/>
          </a:xfrm>
          <a:prstGeom prst="arc">
            <a:avLst>
              <a:gd name="adj1" fmla="val 16200000"/>
              <a:gd name="adj2" fmla="val 11815440"/>
            </a:avLst>
          </a:prstGeom>
          <a:noFill/>
          <a:ln w="38100" cap="flat" cmpd="sng">
            <a:solidFill>
              <a:srgbClr val="4F34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rot="1744333">
            <a:off x="6341344" y="2030134"/>
            <a:ext cx="2370802" cy="2371064"/>
          </a:xfrm>
          <a:prstGeom prst="arc">
            <a:avLst>
              <a:gd name="adj1" fmla="val 16200000"/>
              <a:gd name="adj2" fmla="val 12568732"/>
            </a:avLst>
          </a:prstGeom>
          <a:no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txBox="1">
            <a:spLocks noGrp="1"/>
          </p:cNvSpPr>
          <p:nvPr>
            <p:ph type="body" idx="1"/>
          </p:nvPr>
        </p:nvSpPr>
        <p:spPr>
          <a:xfrm>
            <a:off x="148575" y="433700"/>
            <a:ext cx="8857800" cy="10965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600">
                <a:solidFill>
                  <a:srgbClr val="4F349E"/>
                </a:solidFill>
                <a:latin typeface="Raleway"/>
                <a:ea typeface="Raleway"/>
                <a:cs typeface="Raleway"/>
                <a:sym typeface="Raleway"/>
              </a:rPr>
              <a:t>As of March 2022, </a:t>
            </a:r>
            <a:r>
              <a:rPr lang="en" sz="2600" b="1">
                <a:solidFill>
                  <a:srgbClr val="4F349E"/>
                </a:solidFill>
                <a:latin typeface="Raleway"/>
                <a:ea typeface="Raleway"/>
                <a:cs typeface="Raleway"/>
                <a:sym typeface="Raleway"/>
              </a:rPr>
              <a:t>a gallon of milk</a:t>
            </a:r>
            <a:r>
              <a:rPr lang="en" sz="2600">
                <a:solidFill>
                  <a:srgbClr val="4F349E"/>
                </a:solidFill>
                <a:latin typeface="Raleway"/>
                <a:ea typeface="Raleway"/>
                <a:cs typeface="Raleway"/>
                <a:sym typeface="Raleway"/>
              </a:rPr>
              <a:t> in America costs $4.04. What would be the cost of it in </a:t>
            </a:r>
            <a:r>
              <a:rPr lang="en" sz="2600" u="sng">
                <a:solidFill>
                  <a:srgbClr val="4F349E"/>
                </a:solidFill>
                <a:latin typeface="Raleway"/>
                <a:ea typeface="Raleway"/>
                <a:cs typeface="Raleway"/>
                <a:sym typeface="Raleway"/>
              </a:rPr>
              <a:t>1920</a:t>
            </a:r>
            <a:r>
              <a:rPr lang="en" sz="2600">
                <a:solidFill>
                  <a:srgbClr val="4F349E"/>
                </a:solidFill>
                <a:latin typeface="Raleway"/>
                <a:ea typeface="Raleway"/>
                <a:cs typeface="Raleway"/>
                <a:sym typeface="Raleway"/>
              </a:rPr>
              <a:t>?</a:t>
            </a:r>
            <a:endParaRPr sz="2600">
              <a:solidFill>
                <a:srgbClr val="4F349E"/>
              </a:solidFill>
              <a:latin typeface="Raleway"/>
              <a:ea typeface="Raleway"/>
              <a:cs typeface="Raleway"/>
              <a:sym typeface="Raleway"/>
            </a:endParaRPr>
          </a:p>
        </p:txBody>
      </p:sp>
      <p:sp>
        <p:nvSpPr>
          <p:cNvPr id="144" name="Google Shape;144;p28"/>
          <p:cNvSpPr txBox="1"/>
          <p:nvPr/>
        </p:nvSpPr>
        <p:spPr>
          <a:xfrm>
            <a:off x="813700" y="28462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121212"/>
                </a:highlight>
                <a:latin typeface="Raleway Light"/>
                <a:ea typeface="Raleway Light"/>
                <a:cs typeface="Raleway Light"/>
                <a:sym typeface="Raleway Light"/>
              </a:rPr>
              <a:t>¢35</a:t>
            </a:r>
            <a:endParaRPr sz="4800">
              <a:solidFill>
                <a:schemeClr val="lt1"/>
              </a:solidFill>
              <a:highlight>
                <a:srgbClr val="121212"/>
              </a:highlight>
              <a:latin typeface="Raleway Light"/>
              <a:ea typeface="Raleway Light"/>
              <a:cs typeface="Raleway Light"/>
              <a:sym typeface="Raleway Light"/>
            </a:endParaRPr>
          </a:p>
        </p:txBody>
      </p:sp>
      <p:sp>
        <p:nvSpPr>
          <p:cNvPr id="145" name="Google Shape;145;p28"/>
          <p:cNvSpPr txBox="1"/>
          <p:nvPr/>
        </p:nvSpPr>
        <p:spPr>
          <a:xfrm>
            <a:off x="3716375" y="284622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121212"/>
                </a:highlight>
                <a:latin typeface="Raleway Light"/>
                <a:ea typeface="Raleway Light"/>
                <a:cs typeface="Raleway Light"/>
                <a:sym typeface="Raleway Light"/>
              </a:rPr>
              <a:t>¢5</a:t>
            </a:r>
            <a:endParaRPr sz="4800">
              <a:solidFill>
                <a:schemeClr val="lt1"/>
              </a:solidFill>
              <a:highlight>
                <a:srgbClr val="121212"/>
              </a:highlight>
              <a:latin typeface="Raleway Light"/>
              <a:ea typeface="Raleway Light"/>
              <a:cs typeface="Raleway Light"/>
              <a:sym typeface="Raleway Light"/>
            </a:endParaRPr>
          </a:p>
        </p:txBody>
      </p:sp>
      <p:sp>
        <p:nvSpPr>
          <p:cNvPr id="146" name="Google Shape;146;p28"/>
          <p:cNvSpPr txBox="1"/>
          <p:nvPr/>
        </p:nvSpPr>
        <p:spPr>
          <a:xfrm>
            <a:off x="6688850" y="284622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121212"/>
                </a:highlight>
                <a:latin typeface="Raleway Light"/>
                <a:ea typeface="Raleway Light"/>
                <a:cs typeface="Raleway Light"/>
                <a:sym typeface="Raleway Light"/>
              </a:rPr>
              <a:t>¢55</a:t>
            </a:r>
            <a:endParaRPr sz="4800">
              <a:solidFill>
                <a:schemeClr val="lt1"/>
              </a:solidFill>
              <a:highlight>
                <a:srgbClr val="121212"/>
              </a:highlight>
              <a:latin typeface="Raleway Light"/>
              <a:ea typeface="Raleway Light"/>
              <a:cs typeface="Raleway Light"/>
              <a:sym typeface="Raleway Light"/>
            </a:endParaRPr>
          </a:p>
        </p:txBody>
      </p:sp>
      <p:sp>
        <p:nvSpPr>
          <p:cNvPr id="147" name="Google Shape;147;p28"/>
          <p:cNvSpPr txBox="1">
            <a:spLocks noGrp="1"/>
          </p:cNvSpPr>
          <p:nvPr>
            <p:ph type="body" idx="1"/>
          </p:nvPr>
        </p:nvSpPr>
        <p:spPr>
          <a:xfrm>
            <a:off x="148575" y="283225"/>
            <a:ext cx="8857800" cy="10965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600">
                <a:solidFill>
                  <a:srgbClr val="B8446D"/>
                </a:solidFill>
                <a:latin typeface="Raleway"/>
                <a:ea typeface="Raleway"/>
                <a:cs typeface="Raleway"/>
                <a:sym typeface="Raleway"/>
              </a:rPr>
              <a:t>You bought $1000 in stock in IBM 1972. How much is that stock worth today? </a:t>
            </a:r>
            <a:endParaRPr sz="2600">
              <a:solidFill>
                <a:srgbClr val="B8446D"/>
              </a:solidFill>
              <a:latin typeface="Raleway"/>
              <a:ea typeface="Raleway"/>
              <a:cs typeface="Raleway"/>
              <a:sym typeface="Raleway"/>
            </a:endParaRPr>
          </a:p>
        </p:txBody>
      </p:sp>
      <p:sp>
        <p:nvSpPr>
          <p:cNvPr id="148" name="Google Shape;148;p28"/>
          <p:cNvSpPr txBox="1"/>
          <p:nvPr/>
        </p:nvSpPr>
        <p:spPr>
          <a:xfrm>
            <a:off x="813700" y="284082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lt1"/>
                </a:solidFill>
                <a:highlight>
                  <a:srgbClr val="4F349E"/>
                </a:highlight>
                <a:latin typeface="Raleway Light"/>
                <a:ea typeface="Raleway Light"/>
                <a:cs typeface="Raleway Light"/>
                <a:sym typeface="Raleway Light"/>
              </a:rPr>
              <a:t>$202,537</a:t>
            </a:r>
            <a:endParaRPr sz="4700">
              <a:solidFill>
                <a:schemeClr val="lt1"/>
              </a:solidFill>
              <a:highlight>
                <a:srgbClr val="4F349E"/>
              </a:highlight>
              <a:latin typeface="Raleway Light"/>
              <a:ea typeface="Raleway Light"/>
              <a:cs typeface="Raleway Light"/>
              <a:sym typeface="Raleway Light"/>
            </a:endParaRPr>
          </a:p>
        </p:txBody>
      </p:sp>
      <p:sp>
        <p:nvSpPr>
          <p:cNvPr id="149" name="Google Shape;149;p28"/>
          <p:cNvSpPr txBox="1"/>
          <p:nvPr/>
        </p:nvSpPr>
        <p:spPr>
          <a:xfrm>
            <a:off x="3716375" y="2840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lt1"/>
                </a:solidFill>
                <a:highlight>
                  <a:srgbClr val="4F349E"/>
                </a:highlight>
                <a:latin typeface="Raleway Light"/>
                <a:ea typeface="Raleway Light"/>
                <a:cs typeface="Raleway Light"/>
                <a:sym typeface="Raleway Light"/>
              </a:rPr>
              <a:t>$13,851</a:t>
            </a:r>
            <a:endParaRPr sz="4800">
              <a:solidFill>
                <a:schemeClr val="lt1"/>
              </a:solidFill>
              <a:highlight>
                <a:srgbClr val="4F349E"/>
              </a:highlight>
              <a:latin typeface="Raleway Light"/>
              <a:ea typeface="Raleway Light"/>
              <a:cs typeface="Raleway Light"/>
              <a:sym typeface="Raleway Light"/>
            </a:endParaRPr>
          </a:p>
        </p:txBody>
      </p:sp>
      <p:sp>
        <p:nvSpPr>
          <p:cNvPr id="150" name="Google Shape;150;p28"/>
          <p:cNvSpPr txBox="1"/>
          <p:nvPr/>
        </p:nvSpPr>
        <p:spPr>
          <a:xfrm>
            <a:off x="6688850" y="2840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lt1"/>
                </a:solidFill>
                <a:highlight>
                  <a:srgbClr val="4F349E"/>
                </a:highlight>
                <a:latin typeface="Raleway Light"/>
                <a:ea typeface="Raleway Light"/>
                <a:cs typeface="Raleway Light"/>
                <a:sym typeface="Raleway Light"/>
              </a:rPr>
              <a:t>$145,247</a:t>
            </a:r>
            <a:endParaRPr sz="2900">
              <a:solidFill>
                <a:schemeClr val="lt1"/>
              </a:solidFill>
              <a:highlight>
                <a:srgbClr val="4F349E"/>
              </a:highlight>
              <a:latin typeface="Raleway Light"/>
              <a:ea typeface="Raleway Light"/>
              <a:cs typeface="Raleway Light"/>
              <a:sym typeface="Raleway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7"/>
                                        </p:tgtEl>
                                      </p:cBhvr>
                                    </p:animEffect>
                                    <p:set>
                                      <p:cBhvr>
                                        <p:cTn id="7" dur="1" fill="hold">
                                          <p:stCondLst>
                                            <p:cond delay="1000"/>
                                          </p:stCondLst>
                                        </p:cTn>
                                        <p:tgtEl>
                                          <p:spTgt spid="137"/>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fade">
                                      <p:cBhvr>
                                        <p:cTn id="11" dur="3100"/>
                                        <p:tgtEl>
                                          <p:spTgt spid="1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3900"/>
                                        <p:tgtEl>
                                          <p:spTgt spid="145"/>
                                        </p:tgtEl>
                                      </p:cBhvr>
                                    </p:animEffect>
                                  </p:childTnLst>
                                </p:cTn>
                              </p:par>
                              <p:par>
                                <p:cTn id="17" presetID="10"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2700"/>
                                        <p:tgtEl>
                                          <p:spTgt spid="146"/>
                                        </p:tgtEl>
                                      </p:cBhvr>
                                    </p:animEffect>
                                  </p:childTnLst>
                                </p:cTn>
                              </p:par>
                              <p:par>
                                <p:cTn id="20" presetID="10" presetClass="entr" presetSubtype="0" fill="hold" nodeType="with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fade">
                                      <p:cBhvr>
                                        <p:cTn id="22" dur="1000"/>
                                        <p:tgtEl>
                                          <p:spTgt spid="1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46"/>
                                        </p:tgtEl>
                                      </p:cBhvr>
                                    </p:animEffect>
                                    <p:set>
                                      <p:cBhvr>
                                        <p:cTn id="27" dur="1" fill="hold">
                                          <p:stCondLst>
                                            <p:cond delay="1000"/>
                                          </p:stCondLst>
                                        </p:cTn>
                                        <p:tgtEl>
                                          <p:spTgt spid="14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145"/>
                                        </p:tgtEl>
                                      </p:cBhvr>
                                    </p:animEffect>
                                    <p:set>
                                      <p:cBhvr>
                                        <p:cTn id="30" dur="1" fill="hold">
                                          <p:stCondLst>
                                            <p:cond delay="1000"/>
                                          </p:stCondLst>
                                        </p:cTn>
                                        <p:tgtEl>
                                          <p:spTgt spid="1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144"/>
                                        </p:tgtEl>
                                      </p:cBhvr>
                                    </p:animEffect>
                                    <p:set>
                                      <p:cBhvr>
                                        <p:cTn id="35" dur="1" fill="hold">
                                          <p:stCondLst>
                                            <p:cond delay="1000"/>
                                          </p:stCondLst>
                                        </p:cTn>
                                        <p:tgtEl>
                                          <p:spTgt spid="14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43"/>
                                        </p:tgtEl>
                                      </p:cBhvr>
                                    </p:animEffect>
                                    <p:set>
                                      <p:cBhvr>
                                        <p:cTn id="38" dur="1" fill="hold">
                                          <p:stCondLst>
                                            <p:cond delay="1000"/>
                                          </p:stCondLst>
                                        </p:cTn>
                                        <p:tgtEl>
                                          <p:spTgt spid="143"/>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fade">
                                      <p:cBhvr>
                                        <p:cTn id="42" dur="3400"/>
                                        <p:tgtEl>
                                          <p:spTgt spid="1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9"/>
                                        </p:tgtEl>
                                        <p:attrNameLst>
                                          <p:attrName>style.visibility</p:attrName>
                                        </p:attrNameLst>
                                      </p:cBhvr>
                                      <p:to>
                                        <p:strVal val="visible"/>
                                      </p:to>
                                    </p:set>
                                    <p:animEffect transition="in" filter="fade">
                                      <p:cBhvr>
                                        <p:cTn id="47" dur="1000"/>
                                        <p:tgtEl>
                                          <p:spTgt spid="149"/>
                                        </p:tgtEl>
                                      </p:cBhvr>
                                    </p:animEffect>
                                  </p:childTnLst>
                                </p:cTn>
                              </p:par>
                              <p:par>
                                <p:cTn id="48" presetID="10" presetClass="entr" presetSubtype="0" fill="hold" nodeType="withEffect">
                                  <p:stCondLst>
                                    <p:cond delay="0"/>
                                  </p:stCondLst>
                                  <p:childTnLst>
                                    <p:set>
                                      <p:cBhvr>
                                        <p:cTn id="49" dur="1" fill="hold">
                                          <p:stCondLst>
                                            <p:cond delay="0"/>
                                          </p:stCondLst>
                                        </p:cTn>
                                        <p:tgtEl>
                                          <p:spTgt spid="150"/>
                                        </p:tgtEl>
                                        <p:attrNameLst>
                                          <p:attrName>style.visibility</p:attrName>
                                        </p:attrNameLst>
                                      </p:cBhvr>
                                      <p:to>
                                        <p:strVal val="visible"/>
                                      </p:to>
                                    </p:set>
                                    <p:animEffect transition="in" filter="fade">
                                      <p:cBhvr>
                                        <p:cTn id="50" dur="1000"/>
                                        <p:tgtEl>
                                          <p:spTgt spid="150"/>
                                        </p:tgtEl>
                                      </p:cBhvr>
                                    </p:animEffect>
                                  </p:childTnLst>
                                </p:cTn>
                              </p:par>
                              <p:par>
                                <p:cTn id="51" presetID="10" presetClass="entr" presetSubtype="0" fill="hold" nodeType="withEffect">
                                  <p:stCondLst>
                                    <p:cond delay="0"/>
                                  </p:stCondLst>
                                  <p:childTnLst>
                                    <p:set>
                                      <p:cBhvr>
                                        <p:cTn id="52" dur="1" fill="hold">
                                          <p:stCondLst>
                                            <p:cond delay="0"/>
                                          </p:stCondLst>
                                        </p:cTn>
                                        <p:tgtEl>
                                          <p:spTgt spid="148"/>
                                        </p:tgtEl>
                                        <p:attrNameLst>
                                          <p:attrName>style.visibility</p:attrName>
                                        </p:attrNameLst>
                                      </p:cBhvr>
                                      <p:to>
                                        <p:strVal val="visible"/>
                                      </p:to>
                                    </p:set>
                                    <p:animEffect transition="in" filter="fade">
                                      <p:cBhvr>
                                        <p:cTn id="53" dur="2500"/>
                                        <p:tgtEl>
                                          <p:spTgt spid="14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00"/>
                                        <p:tgtEl>
                                          <p:spTgt spid="149"/>
                                        </p:tgtEl>
                                      </p:cBhvr>
                                    </p:animEffect>
                                    <p:set>
                                      <p:cBhvr>
                                        <p:cTn id="58" dur="1" fill="hold">
                                          <p:stCondLst>
                                            <p:cond delay="1000"/>
                                          </p:stCondLst>
                                        </p:cTn>
                                        <p:tgtEl>
                                          <p:spTgt spid="14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148"/>
                                        </p:tgtEl>
                                      </p:cBhvr>
                                    </p:animEffect>
                                    <p:set>
                                      <p:cBhvr>
                                        <p:cTn id="61" dur="1" fill="hold">
                                          <p:stCondLst>
                                            <p:cond delay="1000"/>
                                          </p:stCondLst>
                                        </p:cTn>
                                        <p:tgtEl>
                                          <p:spTgt spid="14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1200"/>
                                        <p:tgtEl>
                                          <p:spTgt spid="150"/>
                                        </p:tgtEl>
                                      </p:cBhvr>
                                    </p:animEffect>
                                    <p:set>
                                      <p:cBhvr>
                                        <p:cTn id="66" dur="1" fill="hold">
                                          <p:stCondLst>
                                            <p:cond delay="1200"/>
                                          </p:stCondLst>
                                        </p:cTn>
                                        <p:tgtEl>
                                          <p:spTgt spid="150"/>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1000"/>
                                        <p:tgtEl>
                                          <p:spTgt spid="147"/>
                                        </p:tgtEl>
                                      </p:cBhvr>
                                    </p:animEffect>
                                    <p:set>
                                      <p:cBhvr>
                                        <p:cTn id="69" dur="1" fill="hold">
                                          <p:stCondLst>
                                            <p:cond delay="1000"/>
                                          </p:stCondLst>
                                        </p:cTn>
                                        <p:tgtEl>
                                          <p:spTgt spid="147"/>
                                        </p:tgtEl>
                                        <p:attrNameLst>
                                          <p:attrName>style.visibility</p:attrName>
                                        </p:attrNameLst>
                                      </p:cBhvr>
                                      <p:to>
                                        <p:strVal val="hidden"/>
                                      </p:to>
                                    </p:set>
                                  </p:childTnLst>
                                </p:cTn>
                              </p:par>
                            </p:childTnLst>
                          </p:cTn>
                        </p:par>
                        <p:par>
                          <p:cTn id="70" fill="hold">
                            <p:stCondLst>
                              <p:cond delay="1200"/>
                            </p:stCondLst>
                            <p:childTnLst>
                              <p:par>
                                <p:cTn id="71" presetID="10" presetClass="entr" presetSubtype="0"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fade">
                                      <p:cBhvr>
                                        <p:cTn id="73" dur="3200"/>
                                        <p:tgtEl>
                                          <p:spTgt spid="1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31"/>
                                        </p:tgtEl>
                                        <p:attrNameLst>
                                          <p:attrName>style.visibility</p:attrName>
                                        </p:attrNameLst>
                                      </p:cBhvr>
                                      <p:to>
                                        <p:strVal val="visible"/>
                                      </p:to>
                                    </p:set>
                                    <p:animEffect transition="in" filter="fade">
                                      <p:cBhvr>
                                        <p:cTn id="78" dur="3800"/>
                                        <p:tgtEl>
                                          <p:spTgt spid="131"/>
                                        </p:tgtEl>
                                      </p:cBhvr>
                                    </p:animEffect>
                                  </p:childTnLst>
                                </p:cTn>
                              </p:par>
                              <p:par>
                                <p:cTn id="79" presetID="10" presetClass="entr" presetSubtype="0" fill="hold" nodeType="withEffect">
                                  <p:stCondLst>
                                    <p:cond delay="0"/>
                                  </p:stCondLst>
                                  <p:childTnLst>
                                    <p:set>
                                      <p:cBhvr>
                                        <p:cTn id="80" dur="1" fill="hold">
                                          <p:stCondLst>
                                            <p:cond delay="0"/>
                                          </p:stCondLst>
                                        </p:cTn>
                                        <p:tgtEl>
                                          <p:spTgt spid="132"/>
                                        </p:tgtEl>
                                        <p:attrNameLst>
                                          <p:attrName>style.visibility</p:attrName>
                                        </p:attrNameLst>
                                      </p:cBhvr>
                                      <p:to>
                                        <p:strVal val="visible"/>
                                      </p:to>
                                    </p:set>
                                    <p:animEffect transition="in" filter="fade">
                                      <p:cBhvr>
                                        <p:cTn id="81" dur="1800"/>
                                        <p:tgtEl>
                                          <p:spTgt spid="132"/>
                                        </p:tgtEl>
                                      </p:cBhvr>
                                    </p:animEffect>
                                  </p:childTnLst>
                                </p:cTn>
                              </p:par>
                              <p:par>
                                <p:cTn id="82" presetID="10" presetClass="entr" presetSubtype="0" fill="hold" nodeType="withEffect">
                                  <p:stCondLst>
                                    <p:cond delay="0"/>
                                  </p:stCondLst>
                                  <p:childTnLst>
                                    <p:set>
                                      <p:cBhvr>
                                        <p:cTn id="83" dur="1" fill="hold">
                                          <p:stCondLst>
                                            <p:cond delay="0"/>
                                          </p:stCondLst>
                                        </p:cTn>
                                        <p:tgtEl>
                                          <p:spTgt spid="133"/>
                                        </p:tgtEl>
                                        <p:attrNameLst>
                                          <p:attrName>style.visibility</p:attrName>
                                        </p:attrNameLst>
                                      </p:cBhvr>
                                      <p:to>
                                        <p:strVal val="visible"/>
                                      </p:to>
                                    </p:set>
                                    <p:animEffect transition="in" filter="fade">
                                      <p:cBhvr>
                                        <p:cTn id="84" dur="1000"/>
                                        <p:tgtEl>
                                          <p:spTgt spid="1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1000"/>
                                        <p:tgtEl>
                                          <p:spTgt spid="133"/>
                                        </p:tgtEl>
                                      </p:cBhvr>
                                    </p:animEffect>
                                    <p:set>
                                      <p:cBhvr>
                                        <p:cTn id="89" dur="1" fill="hold">
                                          <p:stCondLst>
                                            <p:cond delay="1000"/>
                                          </p:stCondLst>
                                        </p:cTn>
                                        <p:tgtEl>
                                          <p:spTgt spid="133"/>
                                        </p:tgtEl>
                                        <p:attrNameLst>
                                          <p:attrName>style.visibility</p:attrName>
                                        </p:attrNameLst>
                                      </p:cBhvr>
                                      <p:to>
                                        <p:strVal val="hidden"/>
                                      </p:to>
                                    </p:set>
                                  </p:childTnLst>
                                </p:cTn>
                              </p:par>
                            </p:childTnLst>
                          </p:cTn>
                        </p:par>
                        <p:par>
                          <p:cTn id="90" fill="hold">
                            <p:stCondLst>
                              <p:cond delay="1000"/>
                            </p:stCondLst>
                            <p:childTnLst>
                              <p:par>
                                <p:cTn id="91" presetID="10" presetClass="exit" presetSubtype="0" fill="hold" nodeType="afterEffect">
                                  <p:stCondLst>
                                    <p:cond delay="0"/>
                                  </p:stCondLst>
                                  <p:childTnLst>
                                    <p:animEffect transition="out" filter="fade">
                                      <p:cBhvr>
                                        <p:cTn id="92" dur="2100"/>
                                        <p:tgtEl>
                                          <p:spTgt spid="132"/>
                                        </p:tgtEl>
                                      </p:cBhvr>
                                    </p:animEffect>
                                    <p:set>
                                      <p:cBhvr>
                                        <p:cTn id="93" dur="1" fill="hold">
                                          <p:stCondLst>
                                            <p:cond delay="2100"/>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6"/>
          <p:cNvSpPr txBox="1">
            <a:spLocks noGrp="1"/>
          </p:cNvSpPr>
          <p:nvPr>
            <p:ph type="title"/>
          </p:nvPr>
        </p:nvSpPr>
        <p:spPr>
          <a:xfrm>
            <a:off x="269675" y="0"/>
            <a:ext cx="3831900" cy="1081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a:t>Reflection</a:t>
            </a:r>
            <a:endParaRPr sz="7200" b="1"/>
          </a:p>
        </p:txBody>
      </p:sp>
      <p:sp>
        <p:nvSpPr>
          <p:cNvPr id="320" name="Google Shape;320;p46"/>
          <p:cNvSpPr txBox="1">
            <a:spLocks noGrp="1"/>
          </p:cNvSpPr>
          <p:nvPr>
            <p:ph type="body" idx="1"/>
          </p:nvPr>
        </p:nvSpPr>
        <p:spPr>
          <a:xfrm>
            <a:off x="403200" y="1192750"/>
            <a:ext cx="8337600" cy="2671200"/>
          </a:xfrm>
          <a:prstGeom prst="rect">
            <a:avLst/>
          </a:prstGeom>
          <a:noFill/>
        </p:spPr>
        <p:txBody>
          <a:bodyPr spcFirstLastPara="1" wrap="square" lIns="0" tIns="0" rIns="0" bIns="0" anchor="t" anchorCtr="0">
            <a:noAutofit/>
          </a:bodyPr>
          <a:lstStyle/>
          <a:p>
            <a:pPr marL="457200" lvl="0" indent="0" algn="l" rtl="0">
              <a:lnSpc>
                <a:spcPct val="150000"/>
              </a:lnSpc>
              <a:spcBef>
                <a:spcPts val="0"/>
              </a:spcBef>
              <a:spcAft>
                <a:spcPts val="0"/>
              </a:spcAft>
              <a:buNone/>
            </a:pPr>
            <a:endParaRPr sz="1200" b="1">
              <a:solidFill>
                <a:srgbClr val="4F349E"/>
              </a:solidFill>
              <a:latin typeface="Raleway"/>
              <a:ea typeface="Raleway"/>
              <a:cs typeface="Raleway"/>
              <a:sym typeface="Raleway"/>
            </a:endParaRPr>
          </a:p>
          <a:p>
            <a:pPr marL="457200" lvl="0" indent="-355600" algn="l" rtl="0">
              <a:lnSpc>
                <a:spcPct val="150000"/>
              </a:lnSpc>
              <a:spcBef>
                <a:spcPts val="600"/>
              </a:spcBef>
              <a:spcAft>
                <a:spcPts val="0"/>
              </a:spcAft>
              <a:buSzPts val="2000"/>
              <a:buChar char="❖"/>
            </a:pPr>
            <a:r>
              <a:rPr lang="en" sz="2000"/>
              <a:t>What was the impact on the Bruce family? What should be done? </a:t>
            </a:r>
            <a:endParaRPr sz="2000"/>
          </a:p>
          <a:p>
            <a:pPr marL="457200" lvl="0" indent="-355600" algn="l" rtl="0">
              <a:lnSpc>
                <a:spcPct val="150000"/>
              </a:lnSpc>
              <a:spcBef>
                <a:spcPts val="0"/>
              </a:spcBef>
              <a:spcAft>
                <a:spcPts val="0"/>
              </a:spcAft>
              <a:buSzPts val="2000"/>
              <a:buChar char="❖"/>
            </a:pPr>
            <a:r>
              <a:rPr lang="en" sz="2000"/>
              <a:t>What are some historical factors that might have contributed to the Bruces’ situation?</a:t>
            </a:r>
            <a:endParaRPr sz="2000"/>
          </a:p>
          <a:p>
            <a:pPr marL="457200" lvl="0" indent="-355600" algn="l" rtl="0">
              <a:lnSpc>
                <a:spcPct val="150000"/>
              </a:lnSpc>
              <a:spcBef>
                <a:spcPts val="0"/>
              </a:spcBef>
              <a:spcAft>
                <a:spcPts val="0"/>
              </a:spcAft>
              <a:buSzPts val="2000"/>
              <a:buChar char="❖"/>
            </a:pPr>
            <a:r>
              <a:rPr lang="en" sz="2000"/>
              <a:t>What does it mean for the present day wealth gap?</a:t>
            </a:r>
            <a:endParaRPr sz="2000"/>
          </a:p>
        </p:txBody>
      </p:sp>
      <p:sp>
        <p:nvSpPr>
          <p:cNvPr id="321" name="Google Shape;321;p4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626700" y="307075"/>
            <a:ext cx="4071000" cy="69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700"/>
              <a:t>Notice and Wonder</a:t>
            </a:r>
            <a:endParaRPr sz="3700"/>
          </a:p>
        </p:txBody>
      </p:sp>
      <p:sp>
        <p:nvSpPr>
          <p:cNvPr id="327" name="Google Shape;327;p4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328" name="Google Shape;328;p47"/>
          <p:cNvPicPr preferRelativeResize="0"/>
          <p:nvPr/>
        </p:nvPicPr>
        <p:blipFill>
          <a:blip r:embed="rId3">
            <a:alphaModFix/>
          </a:blip>
          <a:stretch>
            <a:fillRect/>
          </a:stretch>
        </p:blipFill>
        <p:spPr>
          <a:xfrm>
            <a:off x="361725" y="1397650"/>
            <a:ext cx="6348000" cy="3276300"/>
          </a:xfrm>
          <a:prstGeom prst="roundRect">
            <a:avLst>
              <a:gd name="adj" fmla="val 16667"/>
            </a:avLst>
          </a:prstGeom>
          <a:noFill/>
          <a:ln>
            <a:noFill/>
          </a:ln>
        </p:spPr>
      </p:pic>
      <p:sp>
        <p:nvSpPr>
          <p:cNvPr id="329" name="Google Shape;329;p47"/>
          <p:cNvSpPr txBox="1"/>
          <p:nvPr/>
        </p:nvSpPr>
        <p:spPr>
          <a:xfrm>
            <a:off x="6858000" y="382700"/>
            <a:ext cx="22641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434343"/>
                </a:solidFill>
                <a:latin typeface="Calibri"/>
                <a:ea typeface="Calibri"/>
                <a:cs typeface="Calibri"/>
                <a:sym typeface="Calibri"/>
              </a:rPr>
              <a:t>Are there historical reasons for present-day differences in wealth of different groups? </a:t>
            </a:r>
            <a:endParaRPr sz="2200" b="1">
              <a:solidFill>
                <a:srgbClr val="434343"/>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266125" y="209725"/>
            <a:ext cx="8463000" cy="957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latin typeface="Zilla Slab Highlight"/>
                <a:ea typeface="Zilla Slab Highlight"/>
                <a:cs typeface="Zilla Slab Highlight"/>
                <a:sym typeface="Zilla Slab Highlight"/>
              </a:rPr>
              <a:t>Conclusion of Bruce’s Beach </a:t>
            </a:r>
            <a:endParaRPr b="1">
              <a:latin typeface="Zilla Slab Highlight"/>
              <a:ea typeface="Zilla Slab Highlight"/>
              <a:cs typeface="Zilla Slab Highlight"/>
              <a:sym typeface="Zilla Slab Highlight"/>
            </a:endParaRPr>
          </a:p>
          <a:p>
            <a:pPr marL="0" lvl="0" indent="0" algn="l" rtl="0">
              <a:spcBef>
                <a:spcPts val="0"/>
              </a:spcBef>
              <a:spcAft>
                <a:spcPts val="0"/>
              </a:spcAft>
              <a:buNone/>
            </a:pPr>
            <a:r>
              <a:rPr lang="en" b="1">
                <a:latin typeface="Zilla Slab Highlight"/>
                <a:ea typeface="Zilla Slab Highlight"/>
                <a:cs typeface="Zilla Slab Highlight"/>
                <a:sym typeface="Zilla Slab Highlight"/>
              </a:rPr>
              <a:t>(Manhattan Beach)</a:t>
            </a:r>
            <a:endParaRPr b="1">
              <a:latin typeface="Zilla Slab Highlight"/>
              <a:ea typeface="Zilla Slab Highlight"/>
              <a:cs typeface="Zilla Slab Highlight"/>
              <a:sym typeface="Zilla Slab Highlight"/>
            </a:endParaRPr>
          </a:p>
        </p:txBody>
      </p:sp>
      <p:sp>
        <p:nvSpPr>
          <p:cNvPr id="335" name="Google Shape;335;p4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336" name="Google Shape;336;p48" descr="Prime beachfront property in Los Angeles County that was taken from the Bruce family in 1924 has been returned to their descendants. NBC News’ Priscilla Thompson shares the beach’s history. &#10;&#10;» Subscribe to NBC News: http://nbcnews.to/SubscribeToNBC&#10;» Watch more NBC video: http://bit.ly/MoreNBCNews&#10;&#10;NBC News Digital is a collection of innovative and powerful news brands that deliver compelling, diverse and engaging news stories. NBC News Digital features NBCNews.com, MSNBC.com, TODAY.com, Nightly News, Meet the Press, Dateline, and the existing apps and digital extensions of these respective properties.  We deliver the best in breaking news, live video coverage, original journalism and segments from your favorite NBC News Shows.&#10;&#10;&#10;Connect with NBC News Online!&#10;NBC News App: https://smart.link/5d0cd9df61b80&#10;Breaking News Alerts: https://link.nbcnews.com/join/5cj/breaking-news-signup?cid=sm_npd_nn_yt_bn-clip_190621&#10;Visit NBCNews.Com: http://nbcnews.to/ReadNBC&#10;Find NBC News on Facebook: http://nbcnews.to/LikeNBC&#10;Follow NBC News on Twitter: http://nbcnews.to/FollowNBC&#10;&#10;#BrucesBeach #LosAngeles #BruceFamily" title="Bruce’s Beach Returned To Black Family Years After City Seizure">
            <a:hlinkClick r:id="rId3"/>
          </p:cNvPr>
          <p:cNvPicPr preferRelativeResize="0"/>
          <p:nvPr/>
        </p:nvPicPr>
        <p:blipFill>
          <a:blip r:embed="rId4">
            <a:alphaModFix/>
          </a:blip>
          <a:stretch>
            <a:fillRect/>
          </a:stretch>
        </p:blipFill>
        <p:spPr>
          <a:xfrm>
            <a:off x="2870525" y="1427300"/>
            <a:ext cx="4016200" cy="3012150"/>
          </a:xfrm>
          <a:prstGeom prst="rect">
            <a:avLst/>
          </a:prstGeom>
          <a:noFill/>
          <a:ln>
            <a:noFill/>
          </a:ln>
        </p:spPr>
      </p:pic>
      <p:sp>
        <p:nvSpPr>
          <p:cNvPr id="337" name="Google Shape;337;p48"/>
          <p:cNvSpPr txBox="1"/>
          <p:nvPr/>
        </p:nvSpPr>
        <p:spPr>
          <a:xfrm>
            <a:off x="7142450" y="2086950"/>
            <a:ext cx="18603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Raleway Light"/>
                <a:ea typeface="Raleway Light"/>
                <a:cs typeface="Raleway Light"/>
                <a:sym typeface="Raleway Light"/>
              </a:rPr>
              <a:t>Start to 0:15</a:t>
            </a:r>
            <a:endParaRPr sz="1700">
              <a:latin typeface="Raleway Light"/>
              <a:ea typeface="Raleway Light"/>
              <a:cs typeface="Raleway Light"/>
              <a:sym typeface="Raleway Light"/>
            </a:endParaRPr>
          </a:p>
          <a:p>
            <a:pPr marL="0" lvl="0" indent="0" algn="l" rtl="0">
              <a:spcBef>
                <a:spcPts val="0"/>
              </a:spcBef>
              <a:spcAft>
                <a:spcPts val="0"/>
              </a:spcAft>
              <a:buNone/>
            </a:pPr>
            <a:endParaRPr sz="1700">
              <a:latin typeface="Raleway Light"/>
              <a:ea typeface="Raleway Light"/>
              <a:cs typeface="Raleway Light"/>
              <a:sym typeface="Raleway Light"/>
            </a:endParaRPr>
          </a:p>
          <a:p>
            <a:pPr marL="0" lvl="0" indent="0" algn="l" rtl="0">
              <a:spcBef>
                <a:spcPts val="0"/>
              </a:spcBef>
              <a:spcAft>
                <a:spcPts val="0"/>
              </a:spcAft>
              <a:buNone/>
            </a:pPr>
            <a:r>
              <a:rPr lang="en" sz="1700">
                <a:latin typeface="Raleway Light"/>
                <a:ea typeface="Raleway Light"/>
                <a:cs typeface="Raleway Light"/>
                <a:sym typeface="Raleway Light"/>
              </a:rPr>
              <a:t>2:29 - 3:51</a:t>
            </a:r>
            <a:endParaRPr sz="1700">
              <a:latin typeface="Raleway Light"/>
              <a:ea typeface="Raleway Light"/>
              <a:cs typeface="Raleway Light"/>
              <a:sym typeface="Raleway Light"/>
            </a:endParaRPr>
          </a:p>
          <a:p>
            <a:pPr marL="0" lvl="0" indent="0" algn="l" rtl="0">
              <a:spcBef>
                <a:spcPts val="0"/>
              </a:spcBef>
              <a:spcAft>
                <a:spcPts val="0"/>
              </a:spcAft>
              <a:buNone/>
            </a:pPr>
            <a:endParaRPr sz="1700">
              <a:latin typeface="Raleway Light"/>
              <a:ea typeface="Raleway Light"/>
              <a:cs typeface="Raleway Light"/>
              <a:sym typeface="Raleway Light"/>
            </a:endParaRPr>
          </a:p>
          <a:p>
            <a:pPr marL="0" lvl="0" indent="0" algn="l" rtl="0">
              <a:spcBef>
                <a:spcPts val="0"/>
              </a:spcBef>
              <a:spcAft>
                <a:spcPts val="0"/>
              </a:spcAft>
              <a:buNone/>
            </a:pPr>
            <a:r>
              <a:rPr lang="en" sz="1700">
                <a:latin typeface="Raleway Light"/>
                <a:ea typeface="Raleway Light"/>
                <a:cs typeface="Raleway Light"/>
                <a:sym typeface="Raleway Light"/>
              </a:rPr>
              <a:t>NBC News</a:t>
            </a:r>
            <a:endParaRPr sz="1700">
              <a:latin typeface="Raleway Light"/>
              <a:ea typeface="Raleway Light"/>
              <a:cs typeface="Raleway Light"/>
              <a:sym typeface="Raleway Light"/>
            </a:endParaRPr>
          </a:p>
          <a:p>
            <a:pPr marL="0" lvl="0" indent="0" algn="l" rtl="0">
              <a:spcBef>
                <a:spcPts val="0"/>
              </a:spcBef>
              <a:spcAft>
                <a:spcPts val="0"/>
              </a:spcAft>
              <a:buNone/>
            </a:pPr>
            <a:r>
              <a:rPr lang="en" sz="1700">
                <a:latin typeface="Raleway Light"/>
                <a:ea typeface="Raleway Light"/>
                <a:cs typeface="Raleway Light"/>
                <a:sym typeface="Raleway Light"/>
              </a:rPr>
              <a:t>Oct 1, 2021</a:t>
            </a:r>
            <a:endParaRPr sz="1700">
              <a:latin typeface="Raleway Light"/>
              <a:ea typeface="Raleway Light"/>
              <a:cs typeface="Raleway Light"/>
              <a:sym typeface="Raleway Light"/>
            </a:endParaRPr>
          </a:p>
        </p:txBody>
      </p:sp>
      <p:sp>
        <p:nvSpPr>
          <p:cNvPr id="338" name="Google Shape;338;p48"/>
          <p:cNvSpPr txBox="1"/>
          <p:nvPr/>
        </p:nvSpPr>
        <p:spPr>
          <a:xfrm>
            <a:off x="124200" y="1626725"/>
            <a:ext cx="2665200" cy="259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50">
                <a:solidFill>
                  <a:srgbClr val="4A4A4A"/>
                </a:solidFill>
                <a:highlight>
                  <a:srgbClr val="FFFFFF"/>
                </a:highlight>
              </a:rPr>
              <a:t>"Well, what do you think generational wealth could have looked like for the Bruces?" Brandford notes. "Let's look at the Gettys. Let's look at the Rockefellers. Let's look at the Fords. Let's look at the Bushes. Let's look at the Kennedys. That's what generational wealth could look like for the Bruce family."</a:t>
            </a:r>
            <a:endParaRPr sz="1150">
              <a:solidFill>
                <a:srgbClr val="4A4A4A"/>
              </a:solidFill>
              <a:highlight>
                <a:srgbClr val="FFFFFF"/>
              </a:highlight>
            </a:endParaRPr>
          </a:p>
          <a:p>
            <a:pPr marL="0" lvl="0" indent="0" algn="l" rtl="0">
              <a:lnSpc>
                <a:spcPct val="115000"/>
              </a:lnSpc>
              <a:spcBef>
                <a:spcPts val="800"/>
              </a:spcBef>
              <a:spcAft>
                <a:spcPts val="0"/>
              </a:spcAft>
              <a:buNone/>
            </a:pPr>
            <a:r>
              <a:rPr lang="en" sz="1150" u="sng">
                <a:solidFill>
                  <a:schemeClr val="hlink"/>
                </a:solidFill>
                <a:highlight>
                  <a:srgbClr val="FFFFFF"/>
                </a:highlight>
                <a:hlinkClick r:id="rId5"/>
              </a:rPr>
              <a:t>CA Bill -release </a:t>
            </a:r>
            <a:r>
              <a:rPr lang="en" sz="1150">
                <a:solidFill>
                  <a:srgbClr val="4A4A4A"/>
                </a:solidFill>
                <a:highlight>
                  <a:srgbClr val="FFFFFF"/>
                </a:highlight>
              </a:rPr>
              <a:t>posted Oct 4, 2021</a:t>
            </a:r>
            <a:endParaRPr sz="1150">
              <a:solidFill>
                <a:srgbClr val="4A4A4A"/>
              </a:solidFill>
              <a:highlight>
                <a:srgbClr val="FFFFFF"/>
              </a:highlight>
            </a:endParaRPr>
          </a:p>
          <a:p>
            <a:pPr marL="0" lvl="0" indent="0" algn="l" rtl="0">
              <a:lnSpc>
                <a:spcPct val="115000"/>
              </a:lnSpc>
              <a:spcBef>
                <a:spcPts val="800"/>
              </a:spcBef>
              <a:spcAft>
                <a:spcPts val="0"/>
              </a:spcAft>
              <a:buNone/>
            </a:pP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42"/>
        <p:cNvGrpSpPr/>
        <p:nvPr/>
      </p:nvGrpSpPr>
      <p:grpSpPr>
        <a:xfrm>
          <a:off x="0" y="0"/>
          <a:ext cx="0" cy="0"/>
          <a:chOff x="0" y="0"/>
          <a:chExt cx="0" cy="0"/>
        </a:xfrm>
      </p:grpSpPr>
      <p:sp>
        <p:nvSpPr>
          <p:cNvPr id="343" name="Google Shape;343;p49"/>
          <p:cNvSpPr/>
          <p:nvPr/>
        </p:nvSpPr>
        <p:spPr>
          <a:xfrm>
            <a:off x="5026063" y="2068478"/>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NO, more could be done.</a:t>
            </a:r>
            <a:endParaRPr>
              <a:latin typeface="Raleway"/>
              <a:ea typeface="Raleway"/>
              <a:cs typeface="Raleway"/>
              <a:sym typeface="Raleway"/>
            </a:endParaRPr>
          </a:p>
        </p:txBody>
      </p:sp>
      <p:sp>
        <p:nvSpPr>
          <p:cNvPr id="344" name="Google Shape;344;p4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345" name="Google Shape;345;p49"/>
          <p:cNvSpPr/>
          <p:nvPr/>
        </p:nvSpPr>
        <p:spPr>
          <a:xfrm>
            <a:off x="421800" y="1181650"/>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Real-World</a:t>
            </a:r>
            <a:endParaRPr>
              <a:latin typeface="Raleway"/>
              <a:ea typeface="Raleway"/>
              <a:cs typeface="Raleway"/>
              <a:sym typeface="Raleway"/>
            </a:endParaRPr>
          </a:p>
          <a:p>
            <a:pPr marL="0" lvl="0" indent="0" algn="ctr" rtl="0">
              <a:spcBef>
                <a:spcPts val="0"/>
              </a:spcBef>
              <a:spcAft>
                <a:spcPts val="0"/>
              </a:spcAft>
              <a:buNone/>
            </a:pPr>
            <a:r>
              <a:rPr lang="en">
                <a:latin typeface="Raleway"/>
                <a:ea typeface="Raleway"/>
                <a:cs typeface="Raleway"/>
                <a:sym typeface="Raleway"/>
              </a:rPr>
              <a:t>Problem</a:t>
            </a:r>
            <a:endParaRPr>
              <a:latin typeface="Raleway"/>
              <a:ea typeface="Raleway"/>
              <a:cs typeface="Raleway"/>
              <a:sym typeface="Raleway"/>
            </a:endParaRPr>
          </a:p>
        </p:txBody>
      </p:sp>
      <p:sp>
        <p:nvSpPr>
          <p:cNvPr id="346" name="Google Shape;346;p49"/>
          <p:cNvSpPr/>
          <p:nvPr/>
        </p:nvSpPr>
        <p:spPr>
          <a:xfrm>
            <a:off x="2442077" y="1181650"/>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Modeling</a:t>
            </a:r>
            <a:endParaRPr>
              <a:latin typeface="Raleway"/>
              <a:ea typeface="Raleway"/>
              <a:cs typeface="Raleway"/>
              <a:sym typeface="Raleway"/>
            </a:endParaRPr>
          </a:p>
        </p:txBody>
      </p:sp>
      <p:sp>
        <p:nvSpPr>
          <p:cNvPr id="347" name="Google Shape;347;p49"/>
          <p:cNvSpPr/>
          <p:nvPr/>
        </p:nvSpPr>
        <p:spPr>
          <a:xfrm>
            <a:off x="2442090" y="2600107"/>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Put it back in context:</a:t>
            </a:r>
            <a:endParaRPr>
              <a:latin typeface="Raleway"/>
              <a:ea typeface="Raleway"/>
              <a:cs typeface="Raleway"/>
              <a:sym typeface="Raleway"/>
            </a:endParaRPr>
          </a:p>
          <a:p>
            <a:pPr marL="0" lvl="0" indent="0" algn="ctr" rtl="0">
              <a:spcBef>
                <a:spcPts val="0"/>
              </a:spcBef>
              <a:spcAft>
                <a:spcPts val="0"/>
              </a:spcAft>
              <a:buNone/>
            </a:pPr>
            <a:r>
              <a:rPr lang="en">
                <a:latin typeface="Raleway"/>
                <a:ea typeface="Raleway"/>
                <a:cs typeface="Raleway"/>
                <a:sym typeface="Raleway"/>
              </a:rPr>
              <a:t>Does it work?</a:t>
            </a:r>
            <a:endParaRPr>
              <a:latin typeface="Raleway"/>
              <a:ea typeface="Raleway"/>
              <a:cs typeface="Raleway"/>
              <a:sym typeface="Raleway"/>
            </a:endParaRPr>
          </a:p>
        </p:txBody>
      </p:sp>
      <p:sp>
        <p:nvSpPr>
          <p:cNvPr id="348" name="Google Shape;348;p49"/>
          <p:cNvSpPr/>
          <p:nvPr/>
        </p:nvSpPr>
        <p:spPr>
          <a:xfrm>
            <a:off x="5026050" y="3131749"/>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YES, it works!</a:t>
            </a:r>
            <a:endParaRPr>
              <a:latin typeface="Raleway"/>
              <a:ea typeface="Raleway"/>
              <a:cs typeface="Raleway"/>
              <a:sym typeface="Raleway"/>
            </a:endParaRPr>
          </a:p>
        </p:txBody>
      </p:sp>
      <p:sp>
        <p:nvSpPr>
          <p:cNvPr id="349" name="Google Shape;349;p49"/>
          <p:cNvSpPr/>
          <p:nvPr/>
        </p:nvSpPr>
        <p:spPr>
          <a:xfrm>
            <a:off x="7155955" y="2125235"/>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Reparation proposal</a:t>
            </a:r>
            <a:endParaRPr>
              <a:latin typeface="Raleway"/>
              <a:ea typeface="Raleway"/>
              <a:cs typeface="Raleway"/>
              <a:sym typeface="Raleway"/>
            </a:endParaRPr>
          </a:p>
        </p:txBody>
      </p:sp>
      <p:cxnSp>
        <p:nvCxnSpPr>
          <p:cNvPr id="350" name="Google Shape;350;p49"/>
          <p:cNvCxnSpPr>
            <a:stCxn id="347" idx="3"/>
            <a:endCxn id="348" idx="1"/>
          </p:cNvCxnSpPr>
          <p:nvPr/>
        </p:nvCxnSpPr>
        <p:spPr>
          <a:xfrm>
            <a:off x="4008390" y="3015157"/>
            <a:ext cx="1017600" cy="531600"/>
          </a:xfrm>
          <a:prstGeom prst="curvedConnector3">
            <a:avLst>
              <a:gd name="adj1" fmla="val 50000"/>
            </a:avLst>
          </a:prstGeom>
          <a:noFill/>
          <a:ln w="28575" cap="flat" cmpd="sng">
            <a:solidFill>
              <a:schemeClr val="dk1"/>
            </a:solidFill>
            <a:prstDash val="solid"/>
            <a:round/>
            <a:headEnd type="none" w="med" len="med"/>
            <a:tailEnd type="triangle" w="med" len="med"/>
          </a:ln>
        </p:spPr>
      </p:cxnSp>
      <p:cxnSp>
        <p:nvCxnSpPr>
          <p:cNvPr id="351" name="Google Shape;351;p49"/>
          <p:cNvCxnSpPr>
            <a:stCxn id="347" idx="3"/>
            <a:endCxn id="343" idx="1"/>
          </p:cNvCxnSpPr>
          <p:nvPr/>
        </p:nvCxnSpPr>
        <p:spPr>
          <a:xfrm rot="10800000" flipH="1">
            <a:off x="4008390" y="2483557"/>
            <a:ext cx="1017600" cy="531600"/>
          </a:xfrm>
          <a:prstGeom prst="curvedConnector3">
            <a:avLst>
              <a:gd name="adj1" fmla="val 50001"/>
            </a:avLst>
          </a:prstGeom>
          <a:noFill/>
          <a:ln w="28575" cap="flat" cmpd="sng">
            <a:solidFill>
              <a:schemeClr val="dk1"/>
            </a:solidFill>
            <a:prstDash val="solid"/>
            <a:round/>
            <a:headEnd type="none" w="med" len="med"/>
            <a:tailEnd type="triangle" w="med" len="med"/>
          </a:ln>
        </p:spPr>
      </p:cxnSp>
      <p:cxnSp>
        <p:nvCxnSpPr>
          <p:cNvPr id="352" name="Google Shape;352;p49"/>
          <p:cNvCxnSpPr>
            <a:stCxn id="343" idx="0"/>
            <a:endCxn id="346" idx="3"/>
          </p:cNvCxnSpPr>
          <p:nvPr/>
        </p:nvCxnSpPr>
        <p:spPr>
          <a:xfrm rot="5400000" flipH="1">
            <a:off x="4672813" y="932078"/>
            <a:ext cx="471900" cy="1800900"/>
          </a:xfrm>
          <a:prstGeom prst="curvedConnector2">
            <a:avLst/>
          </a:prstGeom>
          <a:noFill/>
          <a:ln w="28575" cap="flat" cmpd="sng">
            <a:solidFill>
              <a:schemeClr val="dk1"/>
            </a:solidFill>
            <a:prstDash val="solid"/>
            <a:round/>
            <a:headEnd type="none" w="med" len="med"/>
            <a:tailEnd type="triangle" w="med" len="med"/>
          </a:ln>
        </p:spPr>
      </p:cxnSp>
      <p:cxnSp>
        <p:nvCxnSpPr>
          <p:cNvPr id="353" name="Google Shape;353;p49"/>
          <p:cNvCxnSpPr>
            <a:stCxn id="348" idx="3"/>
            <a:endCxn id="349" idx="1"/>
          </p:cNvCxnSpPr>
          <p:nvPr/>
        </p:nvCxnSpPr>
        <p:spPr>
          <a:xfrm rot="10800000" flipH="1">
            <a:off x="6592350" y="2540299"/>
            <a:ext cx="563700" cy="1006500"/>
          </a:xfrm>
          <a:prstGeom prst="curvedConnector3">
            <a:avLst>
              <a:gd name="adj1" fmla="val 50009"/>
            </a:avLst>
          </a:prstGeom>
          <a:noFill/>
          <a:ln w="28575" cap="flat" cmpd="sng">
            <a:solidFill>
              <a:schemeClr val="dk1"/>
            </a:solidFill>
            <a:prstDash val="solid"/>
            <a:round/>
            <a:headEnd type="none" w="med" len="med"/>
            <a:tailEnd type="triangle" w="med" len="med"/>
          </a:ln>
        </p:spPr>
      </p:cxnSp>
      <p:cxnSp>
        <p:nvCxnSpPr>
          <p:cNvPr id="354" name="Google Shape;354;p49"/>
          <p:cNvCxnSpPr>
            <a:stCxn id="346" idx="2"/>
            <a:endCxn id="347" idx="0"/>
          </p:cNvCxnSpPr>
          <p:nvPr/>
        </p:nvCxnSpPr>
        <p:spPr>
          <a:xfrm rot="-5400000" flipH="1">
            <a:off x="2931377" y="2305600"/>
            <a:ext cx="588300" cy="600"/>
          </a:xfrm>
          <a:prstGeom prst="curvedConnector3">
            <a:avLst>
              <a:gd name="adj1" fmla="val 49987"/>
            </a:avLst>
          </a:prstGeom>
          <a:noFill/>
          <a:ln w="28575" cap="flat" cmpd="sng">
            <a:solidFill>
              <a:schemeClr val="dk1"/>
            </a:solidFill>
            <a:prstDash val="solid"/>
            <a:round/>
            <a:headEnd type="none" w="med" len="med"/>
            <a:tailEnd type="triangle" w="med" len="med"/>
          </a:ln>
        </p:spPr>
      </p:cxnSp>
      <p:cxnSp>
        <p:nvCxnSpPr>
          <p:cNvPr id="355" name="Google Shape;355;p49"/>
          <p:cNvCxnSpPr>
            <a:stCxn id="345" idx="3"/>
            <a:endCxn id="346" idx="1"/>
          </p:cNvCxnSpPr>
          <p:nvPr/>
        </p:nvCxnSpPr>
        <p:spPr>
          <a:xfrm>
            <a:off x="1988100" y="1596700"/>
            <a:ext cx="453900" cy="600"/>
          </a:xfrm>
          <a:prstGeom prst="curvedConnector3">
            <a:avLst>
              <a:gd name="adj1" fmla="val 49996"/>
            </a:avLst>
          </a:prstGeom>
          <a:noFill/>
          <a:ln w="28575" cap="flat" cmpd="sng">
            <a:solidFill>
              <a:schemeClr val="dk1"/>
            </a:solidFill>
            <a:prstDash val="solid"/>
            <a:round/>
            <a:headEnd type="none" w="med" len="med"/>
            <a:tailEnd type="triangle" w="med" len="med"/>
          </a:ln>
        </p:spPr>
      </p:cxnSp>
      <p:sp>
        <p:nvSpPr>
          <p:cNvPr id="356" name="Google Shape;356;p49"/>
          <p:cNvSpPr txBox="1">
            <a:spLocks noGrp="1"/>
          </p:cNvSpPr>
          <p:nvPr>
            <p:ph type="ctrTitle" idx="4294967295"/>
          </p:nvPr>
        </p:nvSpPr>
        <p:spPr>
          <a:xfrm>
            <a:off x="292100" y="343875"/>
            <a:ext cx="5734200" cy="4719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3000" b="1">
                <a:solidFill>
                  <a:schemeClr val="accent1"/>
                </a:solidFill>
                <a:latin typeface="Zilla Slab Highlight"/>
                <a:ea typeface="Zilla Slab Highlight"/>
                <a:cs typeface="Zilla Slab Highlight"/>
                <a:sym typeface="Zilla Slab Highlight"/>
              </a:rPr>
              <a:t>The Modeling Process</a:t>
            </a:r>
            <a:endParaRPr sz="3000" b="1">
              <a:solidFill>
                <a:schemeClr val="accent1"/>
              </a:solidFill>
              <a:latin typeface="Zilla Slab Highlight"/>
              <a:ea typeface="Zilla Slab Highlight"/>
              <a:cs typeface="Zilla Slab Highlight"/>
              <a:sym typeface="Zilla Slab Highlight"/>
            </a:endParaRPr>
          </a:p>
        </p:txBody>
      </p:sp>
      <p:sp>
        <p:nvSpPr>
          <p:cNvPr id="357" name="Google Shape;357;p49"/>
          <p:cNvSpPr txBox="1"/>
          <p:nvPr/>
        </p:nvSpPr>
        <p:spPr>
          <a:xfrm>
            <a:off x="575775" y="3851225"/>
            <a:ext cx="2559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Light"/>
                <a:ea typeface="Raleway Light"/>
                <a:cs typeface="Raleway Light"/>
                <a:sym typeface="Raleway Light"/>
              </a:rPr>
              <a:t>Reflect on the math and math process</a:t>
            </a:r>
            <a:endParaRPr>
              <a:latin typeface="Raleway Light"/>
              <a:ea typeface="Raleway Light"/>
              <a:cs typeface="Raleway Light"/>
              <a:sym typeface="Raleway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585650" y="686175"/>
            <a:ext cx="73206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latin typeface="Zilla Slab Highlight"/>
                <a:ea typeface="Zilla Slab Highlight"/>
                <a:cs typeface="Zilla Slab Highlight"/>
                <a:sym typeface="Zilla Slab Highlight"/>
              </a:rPr>
              <a:t>Resources:</a:t>
            </a:r>
            <a:endParaRPr sz="3100" b="1">
              <a:latin typeface="Zilla Slab Highlight"/>
              <a:ea typeface="Zilla Slab Highlight"/>
              <a:cs typeface="Zilla Slab Highlight"/>
              <a:sym typeface="Zilla Slab Highlight"/>
            </a:endParaRPr>
          </a:p>
        </p:txBody>
      </p:sp>
      <p:sp>
        <p:nvSpPr>
          <p:cNvPr id="363" name="Google Shape;363;p5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364" name="Google Shape;364;p50"/>
          <p:cNvSpPr txBox="1"/>
          <p:nvPr/>
        </p:nvSpPr>
        <p:spPr>
          <a:xfrm>
            <a:off x="655675" y="1144950"/>
            <a:ext cx="7748700" cy="285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latin typeface="Raleway Light"/>
                <a:ea typeface="Raleway Light"/>
                <a:cs typeface="Raleway Light"/>
                <a:sym typeface="Raleway Light"/>
              </a:rPr>
              <a:t>Articles: </a:t>
            </a:r>
            <a:endParaRPr sz="1700">
              <a:latin typeface="Raleway Light"/>
              <a:ea typeface="Raleway Light"/>
              <a:cs typeface="Raleway Light"/>
              <a:sym typeface="Raleway Light"/>
            </a:endParaRPr>
          </a:p>
          <a:p>
            <a:pPr marL="457200" lvl="0" indent="-336550" algn="l" rtl="0">
              <a:lnSpc>
                <a:spcPct val="115000"/>
              </a:lnSpc>
              <a:spcBef>
                <a:spcPts val="0"/>
              </a:spcBef>
              <a:spcAft>
                <a:spcPts val="0"/>
              </a:spcAft>
              <a:buSzPts val="1700"/>
              <a:buFont typeface="Raleway Light"/>
              <a:buChar char="●"/>
            </a:pPr>
            <a:r>
              <a:rPr lang="en" sz="1700">
                <a:latin typeface="Raleway Light"/>
                <a:ea typeface="Raleway Light"/>
                <a:cs typeface="Raleway Light"/>
                <a:sym typeface="Raleway Light"/>
              </a:rPr>
              <a:t>“</a:t>
            </a:r>
            <a:r>
              <a:rPr lang="en" sz="1700" u="sng">
                <a:solidFill>
                  <a:schemeClr val="hlink"/>
                </a:solidFill>
                <a:latin typeface="Raleway Light"/>
                <a:ea typeface="Raleway Light"/>
                <a:cs typeface="Raleway Light"/>
                <a:sym typeface="Raleway Light"/>
                <a:hlinkClick r:id="rId3"/>
              </a:rPr>
              <a:t>How I Can Offer Reparations in Direct Proportion to My White Privilege</a:t>
            </a:r>
            <a:r>
              <a:rPr lang="en" sz="1700">
                <a:latin typeface="Raleway Light"/>
                <a:ea typeface="Raleway Light"/>
                <a:cs typeface="Raleway Light"/>
                <a:sym typeface="Raleway Light"/>
              </a:rPr>
              <a:t>” By Chris Moore-Backman</a:t>
            </a:r>
            <a:endParaRPr sz="1700">
              <a:latin typeface="Raleway Light"/>
              <a:ea typeface="Raleway Light"/>
              <a:cs typeface="Raleway Light"/>
              <a:sym typeface="Raleway Light"/>
            </a:endParaRPr>
          </a:p>
          <a:p>
            <a:pPr marL="0" lvl="0" indent="0" algn="l" rtl="0">
              <a:lnSpc>
                <a:spcPct val="115000"/>
              </a:lnSpc>
              <a:spcBef>
                <a:spcPts val="0"/>
              </a:spcBef>
              <a:spcAft>
                <a:spcPts val="0"/>
              </a:spcAft>
              <a:buNone/>
            </a:pPr>
            <a:endParaRPr sz="1700">
              <a:latin typeface="Raleway Light"/>
              <a:ea typeface="Raleway Light"/>
              <a:cs typeface="Raleway Light"/>
              <a:sym typeface="Raleway Light"/>
            </a:endParaRPr>
          </a:p>
          <a:p>
            <a:pPr marL="457200" lvl="0" indent="-336550" algn="l" rtl="0">
              <a:lnSpc>
                <a:spcPct val="115000"/>
              </a:lnSpc>
              <a:spcBef>
                <a:spcPts val="0"/>
              </a:spcBef>
              <a:spcAft>
                <a:spcPts val="0"/>
              </a:spcAft>
              <a:buSzPts val="1700"/>
              <a:buFont typeface="Raleway Light"/>
              <a:buChar char="●"/>
            </a:pPr>
            <a:r>
              <a:rPr lang="en" sz="1700">
                <a:latin typeface="Raleway Light"/>
                <a:ea typeface="Raleway Light"/>
                <a:cs typeface="Raleway Light"/>
                <a:sym typeface="Raleway Light"/>
              </a:rPr>
              <a:t>“</a:t>
            </a:r>
            <a:r>
              <a:rPr lang="en" sz="1700" u="sng">
                <a:solidFill>
                  <a:schemeClr val="hlink"/>
                </a:solidFill>
                <a:latin typeface="Raleway Light"/>
                <a:ea typeface="Raleway Light"/>
                <a:cs typeface="Raleway Light"/>
                <a:sym typeface="Raleway Light"/>
                <a:hlinkClick r:id="rId4"/>
              </a:rPr>
              <a:t>What America owes: How reparations would look and who would pay</a:t>
            </a:r>
            <a:r>
              <a:rPr lang="en" sz="1700">
                <a:latin typeface="Raleway Light"/>
                <a:ea typeface="Raleway Light"/>
                <a:cs typeface="Raleway Light"/>
                <a:sym typeface="Raleway Light"/>
              </a:rPr>
              <a:t>” By Samara Lynn and Catherine Thorbecke</a:t>
            </a:r>
            <a:endParaRPr sz="1700">
              <a:latin typeface="Raleway Light"/>
              <a:ea typeface="Raleway Light"/>
              <a:cs typeface="Raleway Light"/>
              <a:sym typeface="Raleway Light"/>
            </a:endParaRPr>
          </a:p>
          <a:p>
            <a:pPr marL="0" lvl="0" indent="0" algn="l" rtl="0">
              <a:lnSpc>
                <a:spcPct val="115000"/>
              </a:lnSpc>
              <a:spcBef>
                <a:spcPts val="0"/>
              </a:spcBef>
              <a:spcAft>
                <a:spcPts val="0"/>
              </a:spcAft>
              <a:buNone/>
            </a:pPr>
            <a:endParaRPr sz="1700">
              <a:latin typeface="Raleway Light"/>
              <a:ea typeface="Raleway Light"/>
              <a:cs typeface="Raleway Light"/>
              <a:sym typeface="Raleway Light"/>
            </a:endParaRPr>
          </a:p>
          <a:p>
            <a:pPr marL="457200" lvl="0" indent="-336550" algn="l" rtl="0">
              <a:lnSpc>
                <a:spcPct val="115000"/>
              </a:lnSpc>
              <a:spcBef>
                <a:spcPts val="0"/>
              </a:spcBef>
              <a:spcAft>
                <a:spcPts val="0"/>
              </a:spcAft>
              <a:buSzPts val="1700"/>
              <a:buFont typeface="Raleway Light"/>
              <a:buChar char="●"/>
            </a:pPr>
            <a:r>
              <a:rPr lang="en" sz="1700">
                <a:latin typeface="Raleway Light"/>
                <a:ea typeface="Raleway Light"/>
                <a:cs typeface="Raleway Light"/>
                <a:sym typeface="Raleway Light"/>
              </a:rPr>
              <a:t>“</a:t>
            </a:r>
            <a:r>
              <a:rPr lang="en" sz="1700" u="sng">
                <a:solidFill>
                  <a:schemeClr val="hlink"/>
                </a:solidFill>
                <a:latin typeface="Raleway Light"/>
                <a:ea typeface="Raleway Light"/>
                <a:cs typeface="Raleway Light"/>
                <a:sym typeface="Raleway Light"/>
                <a:hlinkClick r:id="rId5"/>
              </a:rPr>
              <a:t>How Could the United States Pay for Reparations?</a:t>
            </a:r>
            <a:r>
              <a:rPr lang="en" sz="1700">
                <a:latin typeface="Raleway Light"/>
                <a:ea typeface="Raleway Light"/>
                <a:cs typeface="Raleway Light"/>
                <a:sym typeface="Raleway Light"/>
              </a:rPr>
              <a:t>” By Janet Holtzblatt and Noah Zwiefel</a:t>
            </a:r>
            <a:endParaRPr sz="1700">
              <a:latin typeface="Raleway Light"/>
              <a:ea typeface="Raleway Light"/>
              <a:cs typeface="Raleway Light"/>
              <a:sym typeface="Raleway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p:nvPr/>
        </p:nvSpPr>
        <p:spPr>
          <a:xfrm>
            <a:off x="830625" y="796800"/>
            <a:ext cx="3549900" cy="3549900"/>
          </a:xfrm>
          <a:prstGeom prst="wedgeEllipseCallout">
            <a:avLst>
              <a:gd name="adj1" fmla="val 44914"/>
              <a:gd name="adj2" fmla="val -23351"/>
            </a:avLst>
          </a:prstGeom>
          <a:solidFill>
            <a:schemeClr val="lt1"/>
          </a:solidFill>
          <a:ln>
            <a:noFill/>
          </a:ln>
          <a:effectLst>
            <a:outerShdw blurRad="14288" dist="19050" dir="2700000" algn="bl" rotWithShape="0">
              <a:srgbClr val="655A87">
                <a:alpha val="20000"/>
              </a:srgbClr>
            </a:outerShdw>
          </a:effectLst>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endParaRPr sz="9400">
              <a:solidFill>
                <a:schemeClr val="lt1"/>
              </a:solidFill>
              <a:latin typeface="Satisfy"/>
              <a:ea typeface="Satisfy"/>
              <a:cs typeface="Satisfy"/>
              <a:sym typeface="Satisfy"/>
            </a:endParaRPr>
          </a:p>
        </p:txBody>
      </p:sp>
      <p:sp>
        <p:nvSpPr>
          <p:cNvPr id="370" name="Google Shape;370;p51"/>
          <p:cNvSpPr txBox="1">
            <a:spLocks noGrp="1"/>
          </p:cNvSpPr>
          <p:nvPr>
            <p:ph type="ctrTitle" idx="4294967295"/>
          </p:nvPr>
        </p:nvSpPr>
        <p:spPr>
          <a:xfrm>
            <a:off x="4976800" y="1377450"/>
            <a:ext cx="3014400" cy="92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000">
                <a:latin typeface="Zilla Slab Highlight"/>
                <a:ea typeface="Zilla Slab Highlight"/>
                <a:cs typeface="Zilla Slab Highlight"/>
                <a:sym typeface="Zilla Slab Highlight"/>
              </a:rPr>
              <a:t>Thanks!</a:t>
            </a:r>
            <a:endParaRPr sz="7000">
              <a:latin typeface="Zilla Slab Highlight"/>
              <a:ea typeface="Zilla Slab Highlight"/>
              <a:cs typeface="Zilla Slab Highlight"/>
              <a:sym typeface="Zilla Slab Highlight"/>
            </a:endParaRPr>
          </a:p>
        </p:txBody>
      </p:sp>
      <p:sp>
        <p:nvSpPr>
          <p:cNvPr id="371" name="Google Shape;371;p51"/>
          <p:cNvSpPr txBox="1">
            <a:spLocks noGrp="1"/>
          </p:cNvSpPr>
          <p:nvPr>
            <p:ph type="subTitle" idx="4294967295"/>
          </p:nvPr>
        </p:nvSpPr>
        <p:spPr>
          <a:xfrm>
            <a:off x="4976800" y="2539224"/>
            <a:ext cx="3014400" cy="14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a:solidFill>
                  <a:schemeClr val="accent2"/>
                </a:solidFill>
                <a:latin typeface="Raleway"/>
                <a:ea typeface="Raleway"/>
                <a:cs typeface="Raleway"/>
                <a:sym typeface="Raleway"/>
              </a:rPr>
              <a:t>Any questions?</a:t>
            </a:r>
            <a:endParaRPr sz="2400" b="1">
              <a:solidFill>
                <a:schemeClr val="accent2"/>
              </a:solidFill>
              <a:latin typeface="Raleway"/>
              <a:ea typeface="Raleway"/>
              <a:cs typeface="Raleway"/>
              <a:sym typeface="Raleway"/>
            </a:endParaRPr>
          </a:p>
          <a:p>
            <a:pPr marL="0" lvl="0" indent="0" algn="l" rtl="0">
              <a:spcBef>
                <a:spcPts val="600"/>
              </a:spcBef>
              <a:spcAft>
                <a:spcPts val="0"/>
              </a:spcAft>
              <a:buNone/>
            </a:pPr>
            <a:endParaRPr sz="300" b="1">
              <a:solidFill>
                <a:schemeClr val="accent2"/>
              </a:solidFill>
              <a:latin typeface="Raleway"/>
              <a:ea typeface="Raleway"/>
              <a:cs typeface="Raleway"/>
              <a:sym typeface="Raleway"/>
            </a:endParaRPr>
          </a:p>
          <a:p>
            <a:pPr marL="0" lvl="0" indent="0" algn="l" rtl="0">
              <a:spcBef>
                <a:spcPts val="600"/>
              </a:spcBef>
              <a:spcAft>
                <a:spcPts val="0"/>
              </a:spcAft>
              <a:buNone/>
            </a:pPr>
            <a:r>
              <a:rPr lang="en" sz="2000" u="sng">
                <a:solidFill>
                  <a:schemeClr val="hlink"/>
                </a:solidFill>
                <a:hlinkClick r:id="rId3"/>
              </a:rPr>
              <a:t>toby.way@uconn.edu</a:t>
            </a:r>
            <a:endParaRPr sz="2000"/>
          </a:p>
          <a:p>
            <a:pPr marL="0" lvl="0" indent="0" algn="l" rtl="0">
              <a:spcBef>
                <a:spcPts val="600"/>
              </a:spcBef>
              <a:spcAft>
                <a:spcPts val="0"/>
              </a:spcAft>
              <a:buNone/>
            </a:pPr>
            <a:r>
              <a:rPr lang="en" sz="2000" u="sng">
                <a:solidFill>
                  <a:schemeClr val="hlink"/>
                </a:solidFill>
                <a:hlinkClick r:id="rId4"/>
              </a:rPr>
              <a:t>kaitlyn.seeto@uconn.edu</a:t>
            </a:r>
            <a:endParaRPr sz="2000"/>
          </a:p>
          <a:p>
            <a:pPr marL="0" lvl="0" indent="0" algn="l" rtl="0">
              <a:spcBef>
                <a:spcPts val="600"/>
              </a:spcBef>
              <a:spcAft>
                <a:spcPts val="600"/>
              </a:spcAft>
              <a:buNone/>
            </a:pPr>
            <a:endParaRPr sz="2000"/>
          </a:p>
        </p:txBody>
      </p:sp>
      <p:sp>
        <p:nvSpPr>
          <p:cNvPr id="372" name="Google Shape;372;p5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373" name="Google Shape;373;p51"/>
          <p:cNvSpPr txBox="1"/>
          <p:nvPr/>
        </p:nvSpPr>
        <p:spPr>
          <a:xfrm>
            <a:off x="1105575" y="3135400"/>
            <a:ext cx="3000000" cy="554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en" sz="2400" b="1">
                <a:solidFill>
                  <a:schemeClr val="accent1"/>
                </a:solidFill>
                <a:highlight>
                  <a:schemeClr val="dk1"/>
                </a:highlight>
                <a:latin typeface="Raleway"/>
                <a:ea typeface="Raleway"/>
                <a:cs typeface="Raleway"/>
                <a:sym typeface="Raleway"/>
              </a:rPr>
              <a:t>Exit Ticket</a:t>
            </a:r>
            <a:endParaRPr>
              <a:solidFill>
                <a:schemeClr val="accent1"/>
              </a:solidFill>
              <a:highlight>
                <a:schemeClr val="dk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ctrTitle"/>
          </p:nvPr>
        </p:nvSpPr>
        <p:spPr>
          <a:xfrm>
            <a:off x="855300" y="848825"/>
            <a:ext cx="5850900" cy="121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dk1"/>
                </a:solidFill>
              </a:rPr>
              <a:t>Guiding Question</a:t>
            </a:r>
            <a:endParaRPr>
              <a:solidFill>
                <a:schemeClr val="dk1"/>
              </a:solidFill>
            </a:endParaRPr>
          </a:p>
        </p:txBody>
      </p:sp>
      <p:sp>
        <p:nvSpPr>
          <p:cNvPr id="156" name="Google Shape;156;p29"/>
          <p:cNvSpPr txBox="1"/>
          <p:nvPr/>
        </p:nvSpPr>
        <p:spPr>
          <a:xfrm>
            <a:off x="863250" y="2248500"/>
            <a:ext cx="6971100" cy="1385400"/>
          </a:xfrm>
          <a:prstGeom prst="rect">
            <a:avLst/>
          </a:prstGeom>
          <a:noFill/>
          <a:ln>
            <a:noFill/>
          </a:ln>
          <a:effectLst>
            <a:outerShdw dist="19050" algn="bl" rotWithShape="0">
              <a:srgbClr val="000000">
                <a:alpha val="15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434343"/>
                </a:solidFill>
                <a:latin typeface="Raleway"/>
                <a:ea typeface="Raleway"/>
                <a:cs typeface="Raleway"/>
                <a:sym typeface="Raleway"/>
              </a:rPr>
              <a:t>Are there historical reasons for present-day differences in wealth of different groups? </a:t>
            </a:r>
            <a:endParaRPr sz="2600" b="1">
              <a:solidFill>
                <a:srgbClr val="434343"/>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p:nvPr/>
        </p:nvSpPr>
        <p:spPr>
          <a:xfrm>
            <a:off x="435850" y="1359075"/>
            <a:ext cx="2720100" cy="2685900"/>
          </a:xfrm>
          <a:prstGeom prst="wedgeEllipseCallout">
            <a:avLst>
              <a:gd name="adj1" fmla="val 44914"/>
              <a:gd name="adj2" fmla="val -23351"/>
            </a:avLst>
          </a:prstGeom>
          <a:solidFill>
            <a:schemeClr val="lt1"/>
          </a:solidFill>
          <a:ln>
            <a:noFill/>
          </a:ln>
          <a:effectLst>
            <a:outerShdw blurRad="14288" dist="19050" dir="2700000" algn="bl" rotWithShape="0">
              <a:srgbClr val="655A87">
                <a:alpha val="20000"/>
              </a:srgbClr>
            </a:outerShdw>
          </a:effectLst>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endParaRPr sz="9400">
              <a:solidFill>
                <a:schemeClr val="lt1"/>
              </a:solidFill>
              <a:latin typeface="Satisfy"/>
              <a:ea typeface="Satisfy"/>
              <a:cs typeface="Satisfy"/>
              <a:sym typeface="Satisfy"/>
            </a:endParaRPr>
          </a:p>
        </p:txBody>
      </p:sp>
      <p:sp>
        <p:nvSpPr>
          <p:cNvPr id="162" name="Google Shape;162;p30"/>
          <p:cNvSpPr txBox="1">
            <a:spLocks noGrp="1"/>
          </p:cNvSpPr>
          <p:nvPr>
            <p:ph type="ctrTitle" idx="4294967295"/>
          </p:nvPr>
        </p:nvSpPr>
        <p:spPr>
          <a:xfrm>
            <a:off x="897125" y="1635550"/>
            <a:ext cx="2124000" cy="1929000"/>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 sz="6000">
                <a:latin typeface="Lilita One"/>
                <a:ea typeface="Lilita One"/>
                <a:cs typeface="Lilita One"/>
                <a:sym typeface="Lilita One"/>
              </a:rPr>
              <a:t>Table Rules</a:t>
            </a:r>
            <a:endParaRPr sz="5900">
              <a:latin typeface="Lilita One"/>
              <a:ea typeface="Lilita One"/>
              <a:cs typeface="Lilita One"/>
              <a:sym typeface="Lilita One"/>
            </a:endParaRPr>
          </a:p>
        </p:txBody>
      </p:sp>
      <p:sp>
        <p:nvSpPr>
          <p:cNvPr id="163" name="Google Shape;163;p3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64" name="Google Shape;164;p30"/>
          <p:cNvSpPr txBox="1"/>
          <p:nvPr/>
        </p:nvSpPr>
        <p:spPr>
          <a:xfrm>
            <a:off x="3265800" y="865050"/>
            <a:ext cx="5751000" cy="3413400"/>
          </a:xfrm>
          <a:prstGeom prst="rect">
            <a:avLst/>
          </a:prstGeom>
          <a:noFill/>
          <a:ln>
            <a:noFill/>
          </a:ln>
        </p:spPr>
        <p:txBody>
          <a:bodyPr spcFirstLastPara="1" wrap="square" lIns="91425" tIns="91425" rIns="91425" bIns="91425" anchor="t" anchorCtr="0">
            <a:noAutofit/>
          </a:bodyPr>
          <a:lstStyle/>
          <a:p>
            <a:pPr marL="274320" lvl="0" indent="-249237" algn="l" rtl="0">
              <a:lnSpc>
                <a:spcPct val="150000"/>
              </a:lnSpc>
              <a:spcBef>
                <a:spcPts val="0"/>
              </a:spcBef>
              <a:spcAft>
                <a:spcPts val="0"/>
              </a:spcAft>
              <a:buClr>
                <a:srgbClr val="3B261C"/>
              </a:buClr>
              <a:buSzPts val="1900"/>
              <a:buFont typeface="Roboto Condensed"/>
              <a:buChar char="●"/>
            </a:pPr>
            <a:r>
              <a:rPr lang="en" sz="1900">
                <a:solidFill>
                  <a:srgbClr val="3B261C"/>
                </a:solidFill>
                <a:latin typeface="Roboto Condensed"/>
                <a:ea typeface="Roboto Condensed"/>
                <a:cs typeface="Roboto Condensed"/>
                <a:sym typeface="Roboto Condensed"/>
              </a:rPr>
              <a:t>Listening is as important as talking. Listen, even when you disagree.</a:t>
            </a:r>
            <a:endParaRPr sz="190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0"/>
              </a:spcAft>
              <a:buClr>
                <a:srgbClr val="3B261C"/>
              </a:buClr>
              <a:buSzPts val="1900"/>
              <a:buFont typeface="Roboto Condensed"/>
              <a:buChar char="●"/>
            </a:pPr>
            <a:r>
              <a:rPr lang="en" sz="1900">
                <a:solidFill>
                  <a:srgbClr val="3B261C"/>
                </a:solidFill>
                <a:latin typeface="Roboto Condensed"/>
                <a:ea typeface="Roboto Condensed"/>
                <a:cs typeface="Roboto Condensed"/>
                <a:sym typeface="Roboto Condensed"/>
              </a:rPr>
              <a:t>Try to achieve common grounding within the discussion by acknowledging, clarifying, and contributing</a:t>
            </a:r>
            <a:endParaRPr sz="190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0"/>
              </a:spcAft>
              <a:buClr>
                <a:srgbClr val="3B261C"/>
              </a:buClr>
              <a:buSzPts val="1900"/>
              <a:buFont typeface="Roboto Condensed"/>
              <a:buChar char="●"/>
            </a:pPr>
            <a:r>
              <a:rPr lang="en" sz="1900">
                <a:solidFill>
                  <a:srgbClr val="3B261C"/>
                </a:solidFill>
                <a:latin typeface="Roboto Condensed"/>
                <a:ea typeface="Roboto Condensed"/>
                <a:cs typeface="Roboto Condensed"/>
                <a:sym typeface="Roboto Condensed"/>
              </a:rPr>
              <a:t>Be respectful of each other</a:t>
            </a:r>
            <a:endParaRPr sz="190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0"/>
              </a:spcAft>
              <a:buClr>
                <a:srgbClr val="3B261C"/>
              </a:buClr>
              <a:buSzPts val="1900"/>
              <a:buFont typeface="Roboto Condensed"/>
              <a:buChar char="●"/>
            </a:pPr>
            <a:r>
              <a:rPr lang="en" sz="1900">
                <a:solidFill>
                  <a:srgbClr val="3B261C"/>
                </a:solidFill>
                <a:latin typeface="Roboto Condensed"/>
                <a:ea typeface="Roboto Condensed"/>
                <a:cs typeface="Roboto Condensed"/>
                <a:sym typeface="Roboto Condensed"/>
              </a:rPr>
              <a:t>Disagree with other group’s reasonings, not the people</a:t>
            </a:r>
            <a:endParaRPr sz="190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400"/>
              </a:spcAft>
              <a:buClr>
                <a:srgbClr val="3B261C"/>
              </a:buClr>
              <a:buSzPts val="1900"/>
              <a:buFont typeface="Roboto Condensed"/>
              <a:buChar char="●"/>
            </a:pPr>
            <a:r>
              <a:rPr lang="en" sz="1900">
                <a:solidFill>
                  <a:srgbClr val="3B261C"/>
                </a:solidFill>
                <a:latin typeface="Roboto Condensed"/>
                <a:ea typeface="Roboto Condensed"/>
                <a:cs typeface="Roboto Condensed"/>
                <a:sym typeface="Roboto Condensed"/>
              </a:rPr>
              <a:t>Take turns sharing out! </a:t>
            </a:r>
            <a:endParaRPr sz="1900">
              <a:solidFill>
                <a:srgbClr val="3B261C"/>
              </a:solidFill>
              <a:latin typeface="Roboto Condensed"/>
              <a:ea typeface="Roboto Condensed"/>
              <a:cs typeface="Roboto Condensed"/>
              <a:sym typeface="Roboto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98850" y="223500"/>
            <a:ext cx="6665400" cy="82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600" b="1">
                <a:latin typeface="Zilla Slab Highlight"/>
                <a:ea typeface="Zilla Slab Highlight"/>
                <a:cs typeface="Zilla Slab Highlight"/>
                <a:sym typeface="Zilla Slab Highlight"/>
              </a:rPr>
              <a:t>Dialogue   Roadmap</a:t>
            </a:r>
            <a:endParaRPr sz="5600" b="1">
              <a:latin typeface="Zilla Slab Highlight"/>
              <a:ea typeface="Zilla Slab Highlight"/>
              <a:cs typeface="Zilla Slab Highlight"/>
              <a:sym typeface="Zilla Slab Highlight"/>
            </a:endParaRPr>
          </a:p>
        </p:txBody>
      </p:sp>
      <p:sp>
        <p:nvSpPr>
          <p:cNvPr id="170" name="Google Shape;170;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71" name="Google Shape;171;p31"/>
          <p:cNvSpPr/>
          <p:nvPr/>
        </p:nvSpPr>
        <p:spPr>
          <a:xfrm>
            <a:off x="0" y="25234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31"/>
          <p:cNvSpPr/>
          <p:nvPr/>
        </p:nvSpPr>
        <p:spPr>
          <a:xfrm>
            <a:off x="0" y="25234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31"/>
          <p:cNvGrpSpPr/>
          <p:nvPr/>
        </p:nvGrpSpPr>
        <p:grpSpPr>
          <a:xfrm>
            <a:off x="1786339" y="1855801"/>
            <a:ext cx="473400" cy="473400"/>
            <a:chOff x="1786339" y="1703401"/>
            <a:chExt cx="473400" cy="473400"/>
          </a:xfrm>
        </p:grpSpPr>
        <p:sp>
          <p:nvSpPr>
            <p:cNvPr id="174" name="Google Shape;174;p31"/>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75" name="Google Shape;175;p31"/>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1</a:t>
              </a:r>
              <a:endParaRPr sz="600">
                <a:solidFill>
                  <a:schemeClr val="dk1"/>
                </a:solidFill>
                <a:latin typeface="Raleway"/>
                <a:ea typeface="Raleway"/>
                <a:cs typeface="Raleway"/>
                <a:sym typeface="Raleway"/>
              </a:endParaRPr>
            </a:p>
          </p:txBody>
        </p:sp>
      </p:grpSp>
      <p:grpSp>
        <p:nvGrpSpPr>
          <p:cNvPr id="176" name="Google Shape;176;p31"/>
          <p:cNvGrpSpPr/>
          <p:nvPr/>
        </p:nvGrpSpPr>
        <p:grpSpPr>
          <a:xfrm>
            <a:off x="3814414" y="1855801"/>
            <a:ext cx="473400" cy="473400"/>
            <a:chOff x="3814414" y="1703401"/>
            <a:chExt cx="473400" cy="473400"/>
          </a:xfrm>
        </p:grpSpPr>
        <p:sp>
          <p:nvSpPr>
            <p:cNvPr id="177" name="Google Shape;177;p31"/>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78" name="Google Shape;178;p31"/>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3</a:t>
              </a:r>
              <a:endParaRPr sz="600">
                <a:solidFill>
                  <a:schemeClr val="dk1"/>
                </a:solidFill>
                <a:latin typeface="Raleway"/>
                <a:ea typeface="Raleway"/>
                <a:cs typeface="Raleway"/>
                <a:sym typeface="Raleway"/>
              </a:endParaRPr>
            </a:p>
          </p:txBody>
        </p:sp>
      </p:grpSp>
      <p:grpSp>
        <p:nvGrpSpPr>
          <p:cNvPr id="179" name="Google Shape;179;p31"/>
          <p:cNvGrpSpPr/>
          <p:nvPr/>
        </p:nvGrpSpPr>
        <p:grpSpPr>
          <a:xfrm>
            <a:off x="5842489" y="1855801"/>
            <a:ext cx="473400" cy="473400"/>
            <a:chOff x="5842489" y="1703401"/>
            <a:chExt cx="473400" cy="473400"/>
          </a:xfrm>
        </p:grpSpPr>
        <p:sp>
          <p:nvSpPr>
            <p:cNvPr id="180" name="Google Shape;180;p31"/>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81" name="Google Shape;181;p31"/>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5</a:t>
              </a:r>
              <a:endParaRPr sz="600">
                <a:solidFill>
                  <a:schemeClr val="dk1"/>
                </a:solidFill>
                <a:latin typeface="Raleway"/>
                <a:ea typeface="Raleway"/>
                <a:cs typeface="Raleway"/>
                <a:sym typeface="Raleway"/>
              </a:endParaRPr>
            </a:p>
          </p:txBody>
        </p:sp>
      </p:grpSp>
      <p:grpSp>
        <p:nvGrpSpPr>
          <p:cNvPr id="182" name="Google Shape;182;p31"/>
          <p:cNvGrpSpPr/>
          <p:nvPr/>
        </p:nvGrpSpPr>
        <p:grpSpPr>
          <a:xfrm>
            <a:off x="6880814" y="3728700"/>
            <a:ext cx="473400" cy="473400"/>
            <a:chOff x="6880814" y="3576300"/>
            <a:chExt cx="473400" cy="473400"/>
          </a:xfrm>
        </p:grpSpPr>
        <p:sp>
          <p:nvSpPr>
            <p:cNvPr id="183" name="Google Shape;183;p31"/>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84" name="Google Shape;184;p31"/>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6</a:t>
              </a:r>
              <a:endParaRPr sz="600">
                <a:solidFill>
                  <a:schemeClr val="dk1"/>
                </a:solidFill>
                <a:latin typeface="Raleway"/>
                <a:ea typeface="Raleway"/>
                <a:cs typeface="Raleway"/>
                <a:sym typeface="Raleway"/>
              </a:endParaRPr>
            </a:p>
          </p:txBody>
        </p:sp>
      </p:grpSp>
      <p:grpSp>
        <p:nvGrpSpPr>
          <p:cNvPr id="185" name="Google Shape;185;p31"/>
          <p:cNvGrpSpPr/>
          <p:nvPr/>
        </p:nvGrpSpPr>
        <p:grpSpPr>
          <a:xfrm>
            <a:off x="4852739" y="3728700"/>
            <a:ext cx="473400" cy="473400"/>
            <a:chOff x="4852739" y="3576300"/>
            <a:chExt cx="473400" cy="473400"/>
          </a:xfrm>
        </p:grpSpPr>
        <p:sp>
          <p:nvSpPr>
            <p:cNvPr id="186" name="Google Shape;186;p31"/>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87" name="Google Shape;187;p31"/>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4</a:t>
              </a:r>
              <a:endParaRPr sz="600">
                <a:solidFill>
                  <a:schemeClr val="dk1"/>
                </a:solidFill>
                <a:latin typeface="Raleway"/>
                <a:ea typeface="Raleway"/>
                <a:cs typeface="Raleway"/>
                <a:sym typeface="Raleway"/>
              </a:endParaRPr>
            </a:p>
          </p:txBody>
        </p:sp>
      </p:grpSp>
      <p:grpSp>
        <p:nvGrpSpPr>
          <p:cNvPr id="188" name="Google Shape;188;p31"/>
          <p:cNvGrpSpPr/>
          <p:nvPr/>
        </p:nvGrpSpPr>
        <p:grpSpPr>
          <a:xfrm>
            <a:off x="2824664" y="3728700"/>
            <a:ext cx="473400" cy="473400"/>
            <a:chOff x="2824664" y="3576300"/>
            <a:chExt cx="473400" cy="473400"/>
          </a:xfrm>
        </p:grpSpPr>
        <p:sp>
          <p:nvSpPr>
            <p:cNvPr id="189" name="Google Shape;189;p31"/>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90" name="Google Shape;190;p31"/>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2</a:t>
              </a:r>
              <a:endParaRPr sz="600">
                <a:solidFill>
                  <a:schemeClr val="dk1"/>
                </a:solidFill>
                <a:latin typeface="Raleway"/>
                <a:ea typeface="Raleway"/>
                <a:cs typeface="Raleway"/>
                <a:sym typeface="Raleway"/>
              </a:endParaRPr>
            </a:p>
          </p:txBody>
        </p:sp>
      </p:grpSp>
      <p:sp>
        <p:nvSpPr>
          <p:cNvPr id="191" name="Google Shape;191;p31"/>
          <p:cNvSpPr txBox="1"/>
          <p:nvPr/>
        </p:nvSpPr>
        <p:spPr>
          <a:xfrm>
            <a:off x="1428500" y="1308500"/>
            <a:ext cx="11763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000" b="1">
                <a:solidFill>
                  <a:srgbClr val="B8446D"/>
                </a:solidFill>
                <a:latin typeface="Raleway"/>
                <a:ea typeface="Raleway"/>
                <a:cs typeface="Raleway"/>
                <a:sym typeface="Raleway"/>
              </a:rPr>
              <a:t>Review the Graph and Video</a:t>
            </a:r>
            <a:endParaRPr sz="1000" b="1">
              <a:solidFill>
                <a:srgbClr val="B8446D"/>
              </a:solidFill>
              <a:latin typeface="Raleway"/>
              <a:ea typeface="Raleway"/>
              <a:cs typeface="Raleway"/>
              <a:sym typeface="Raleway"/>
            </a:endParaRPr>
          </a:p>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[Manhattan Beach]</a:t>
            </a:r>
            <a:endParaRPr sz="90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None/>
            </a:pPr>
            <a:endParaRPr sz="600" b="1">
              <a:solidFill>
                <a:schemeClr val="dk1"/>
              </a:solidFill>
              <a:latin typeface="Raleway"/>
              <a:ea typeface="Raleway"/>
              <a:cs typeface="Raleway"/>
              <a:sym typeface="Raleway"/>
            </a:endParaRPr>
          </a:p>
        </p:txBody>
      </p:sp>
      <p:sp>
        <p:nvSpPr>
          <p:cNvPr id="192" name="Google Shape;192;p31"/>
          <p:cNvSpPr txBox="1"/>
          <p:nvPr/>
        </p:nvSpPr>
        <p:spPr>
          <a:xfrm>
            <a:off x="3234125" y="1539350"/>
            <a:ext cx="1618500" cy="302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000" b="1">
                <a:solidFill>
                  <a:srgbClr val="3C6894"/>
                </a:solidFill>
                <a:latin typeface="Raleway"/>
                <a:ea typeface="Raleway"/>
                <a:cs typeface="Raleway"/>
                <a:sym typeface="Raleway"/>
              </a:rPr>
              <a:t>Round 2 Introduce Data</a:t>
            </a:r>
            <a:endParaRPr sz="700" b="1">
              <a:solidFill>
                <a:schemeClr val="dk1"/>
              </a:solidFill>
              <a:latin typeface="Raleway"/>
              <a:ea typeface="Raleway"/>
              <a:cs typeface="Raleway"/>
              <a:sym typeface="Raleway"/>
            </a:endParaRPr>
          </a:p>
        </p:txBody>
      </p:sp>
      <p:sp>
        <p:nvSpPr>
          <p:cNvPr id="193" name="Google Shape;193;p31"/>
          <p:cNvSpPr txBox="1"/>
          <p:nvPr/>
        </p:nvSpPr>
        <p:spPr>
          <a:xfrm>
            <a:off x="5436010" y="13085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000" b="1">
                <a:solidFill>
                  <a:srgbClr val="73A233"/>
                </a:solidFill>
                <a:latin typeface="Raleway"/>
                <a:ea typeface="Raleway"/>
                <a:cs typeface="Raleway"/>
                <a:sym typeface="Raleway"/>
              </a:rPr>
              <a:t>Share Out</a:t>
            </a:r>
            <a:endParaRPr sz="1000" b="1">
              <a:solidFill>
                <a:srgbClr val="73A233"/>
              </a:solidFill>
              <a:latin typeface="Raleway"/>
              <a:ea typeface="Raleway"/>
              <a:cs typeface="Raleway"/>
              <a:sym typeface="Raleway"/>
            </a:endParaRPr>
          </a:p>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Share out your model with the class.</a:t>
            </a:r>
            <a:endParaRPr sz="1000">
              <a:solidFill>
                <a:schemeClr val="dk1"/>
              </a:solidFill>
              <a:latin typeface="Raleway"/>
              <a:ea typeface="Raleway"/>
              <a:cs typeface="Raleway"/>
              <a:sym typeface="Raleway"/>
            </a:endParaRPr>
          </a:p>
        </p:txBody>
      </p:sp>
      <p:sp>
        <p:nvSpPr>
          <p:cNvPr id="194" name="Google Shape;194;p31"/>
          <p:cNvSpPr txBox="1"/>
          <p:nvPr/>
        </p:nvSpPr>
        <p:spPr>
          <a:xfrm>
            <a:off x="2147275" y="4216000"/>
            <a:ext cx="1843800" cy="67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000" b="1">
                <a:solidFill>
                  <a:srgbClr val="4F349E"/>
                </a:solidFill>
                <a:latin typeface="Raleway"/>
                <a:ea typeface="Raleway"/>
                <a:cs typeface="Raleway"/>
                <a:sym typeface="Raleway"/>
              </a:rPr>
              <a:t>Round 1 Conversation</a:t>
            </a:r>
            <a:endParaRPr sz="1000" b="1">
              <a:solidFill>
                <a:srgbClr val="4F349E"/>
              </a:solidFill>
              <a:latin typeface="Raleway"/>
              <a:ea typeface="Raleway"/>
              <a:cs typeface="Raleway"/>
              <a:sym typeface="Raleway"/>
            </a:endParaRPr>
          </a:p>
          <a:p>
            <a:pPr marL="0" marR="0" lvl="0" indent="0" algn="ctr" rtl="0">
              <a:lnSpc>
                <a:spcPct val="100000"/>
              </a:lnSpc>
              <a:spcBef>
                <a:spcPts val="0"/>
              </a:spcBef>
              <a:spcAft>
                <a:spcPts val="0"/>
              </a:spcAft>
              <a:buNone/>
            </a:pPr>
            <a:r>
              <a:rPr lang="en" sz="900" b="1">
                <a:solidFill>
                  <a:schemeClr val="dk1"/>
                </a:solidFill>
                <a:latin typeface="Raleway"/>
                <a:ea typeface="Raleway"/>
                <a:cs typeface="Raleway"/>
                <a:sym typeface="Raleway"/>
              </a:rPr>
              <a:t>Exploring Differences in Wealth</a:t>
            </a:r>
            <a:endParaRPr sz="900" b="1">
              <a:solidFill>
                <a:schemeClr val="dk1"/>
              </a:solidFill>
              <a:latin typeface="Raleway"/>
              <a:ea typeface="Raleway"/>
              <a:cs typeface="Raleway"/>
              <a:sym typeface="Raleway"/>
            </a:endParaRPr>
          </a:p>
          <a:p>
            <a:pPr marL="0" marR="0" lvl="0" indent="0" algn="ctr" rtl="0">
              <a:lnSpc>
                <a:spcPct val="100000"/>
              </a:lnSpc>
              <a:spcBef>
                <a:spcPts val="0"/>
              </a:spcBef>
              <a:spcAft>
                <a:spcPts val="0"/>
              </a:spcAft>
              <a:buNone/>
            </a:pPr>
            <a:r>
              <a:rPr lang="en" sz="1000">
                <a:solidFill>
                  <a:schemeClr val="dk1"/>
                </a:solidFill>
                <a:latin typeface="Raleway"/>
                <a:ea typeface="Raleway"/>
                <a:cs typeface="Raleway"/>
                <a:sym typeface="Raleway"/>
              </a:rPr>
              <a:t>Each person shares out their thoughts for about 1 min.</a:t>
            </a:r>
            <a:endParaRPr sz="700" b="1">
              <a:solidFill>
                <a:schemeClr val="dk1"/>
              </a:solidFill>
              <a:latin typeface="Raleway"/>
              <a:ea typeface="Raleway"/>
              <a:cs typeface="Raleway"/>
              <a:sym typeface="Raleway"/>
            </a:endParaRPr>
          </a:p>
        </p:txBody>
      </p:sp>
      <p:sp>
        <p:nvSpPr>
          <p:cNvPr id="195" name="Google Shape;195;p31"/>
          <p:cNvSpPr txBox="1"/>
          <p:nvPr/>
        </p:nvSpPr>
        <p:spPr>
          <a:xfrm>
            <a:off x="4336550" y="4216000"/>
            <a:ext cx="15060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000" b="1">
                <a:solidFill>
                  <a:srgbClr val="40A786"/>
                </a:solidFill>
                <a:latin typeface="Raleway"/>
                <a:ea typeface="Raleway"/>
                <a:cs typeface="Raleway"/>
                <a:sym typeface="Raleway"/>
              </a:rPr>
              <a:t>Task: Modeling Reparation for the Bruce’s Family</a:t>
            </a:r>
            <a:endParaRPr sz="600" b="1">
              <a:solidFill>
                <a:schemeClr val="dk1"/>
              </a:solidFill>
              <a:latin typeface="Raleway"/>
              <a:ea typeface="Raleway"/>
              <a:cs typeface="Raleway"/>
              <a:sym typeface="Raleway"/>
            </a:endParaRPr>
          </a:p>
        </p:txBody>
      </p:sp>
      <p:sp>
        <p:nvSpPr>
          <p:cNvPr id="196" name="Google Shape;196;p31"/>
          <p:cNvSpPr txBox="1"/>
          <p:nvPr/>
        </p:nvSpPr>
        <p:spPr>
          <a:xfrm>
            <a:off x="6315900" y="4216000"/>
            <a:ext cx="1635000" cy="62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000" b="1">
                <a:solidFill>
                  <a:srgbClr val="86662B"/>
                </a:solidFill>
                <a:latin typeface="Raleway"/>
                <a:ea typeface="Raleway"/>
                <a:cs typeface="Raleway"/>
                <a:sym typeface="Raleway"/>
              </a:rPr>
              <a:t>Extended Round: </a:t>
            </a:r>
            <a:endParaRPr sz="1000" b="1">
              <a:solidFill>
                <a:srgbClr val="86662B"/>
              </a:solidFill>
              <a:latin typeface="Raleway"/>
              <a:ea typeface="Raleway"/>
              <a:cs typeface="Raleway"/>
              <a:sym typeface="Raleway"/>
            </a:endParaRPr>
          </a:p>
          <a:p>
            <a:pPr marL="0" marR="0" lvl="0" indent="0" algn="ctr" rtl="0">
              <a:lnSpc>
                <a:spcPct val="100000"/>
              </a:lnSpc>
              <a:spcBef>
                <a:spcPts val="0"/>
              </a:spcBef>
              <a:spcAft>
                <a:spcPts val="0"/>
              </a:spcAft>
              <a:buNone/>
            </a:pPr>
            <a:r>
              <a:rPr lang="en" sz="1000" b="1">
                <a:solidFill>
                  <a:srgbClr val="86662B"/>
                </a:solidFill>
                <a:latin typeface="Raleway"/>
                <a:ea typeface="Raleway"/>
                <a:cs typeface="Raleway"/>
                <a:sym typeface="Raleway"/>
              </a:rPr>
              <a:t>Open Discussion</a:t>
            </a:r>
            <a:endParaRPr sz="1000" b="1">
              <a:solidFill>
                <a:srgbClr val="86662B"/>
              </a:solidFill>
              <a:latin typeface="Raleway"/>
              <a:ea typeface="Raleway"/>
              <a:cs typeface="Raleway"/>
              <a:sym typeface="Raleway"/>
            </a:endParaRPr>
          </a:p>
          <a:p>
            <a:pPr marL="0" marR="0" lvl="0" indent="0" algn="l" rtl="0">
              <a:lnSpc>
                <a:spcPct val="100000"/>
              </a:lnSpc>
              <a:spcBef>
                <a:spcPts val="0"/>
              </a:spcBef>
              <a:spcAft>
                <a:spcPts val="0"/>
              </a:spcAft>
              <a:buNone/>
            </a:pPr>
            <a:endParaRPr sz="800">
              <a:solidFill>
                <a:schemeClr val="dk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29850" y="228600"/>
            <a:ext cx="2945100" cy="103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a:t>Round 1</a:t>
            </a:r>
            <a:endParaRPr sz="7200" b="1"/>
          </a:p>
        </p:txBody>
      </p:sp>
      <p:sp>
        <p:nvSpPr>
          <p:cNvPr id="202" name="Google Shape;202;p32"/>
          <p:cNvSpPr txBox="1">
            <a:spLocks noGrp="1"/>
          </p:cNvSpPr>
          <p:nvPr>
            <p:ph type="body" idx="1"/>
          </p:nvPr>
        </p:nvSpPr>
        <p:spPr>
          <a:xfrm>
            <a:off x="475150" y="1502975"/>
            <a:ext cx="8318100" cy="2472300"/>
          </a:xfrm>
          <a:prstGeom prst="rect">
            <a:avLst/>
          </a:prstGeom>
          <a:noFill/>
        </p:spPr>
        <p:txBody>
          <a:bodyPr spcFirstLastPara="1" wrap="square" lIns="0" tIns="0" rIns="0" bIns="0" anchor="t" anchorCtr="0">
            <a:noAutofit/>
          </a:bodyPr>
          <a:lstStyle/>
          <a:p>
            <a:pPr marL="457200" lvl="0" indent="-349250" algn="l" rtl="0">
              <a:lnSpc>
                <a:spcPct val="200000"/>
              </a:lnSpc>
              <a:spcBef>
                <a:spcPts val="0"/>
              </a:spcBef>
              <a:spcAft>
                <a:spcPts val="0"/>
              </a:spcAft>
              <a:buSzPts val="1900"/>
              <a:buChar char="❖"/>
            </a:pPr>
            <a:r>
              <a:rPr lang="en" sz="2100"/>
              <a:t>Video of Bruce’s Beach and Wealth Graph</a:t>
            </a:r>
            <a:endParaRPr sz="2100"/>
          </a:p>
          <a:p>
            <a:pPr marL="457200" lvl="0" indent="-349250" algn="l" rtl="0">
              <a:lnSpc>
                <a:spcPct val="200000"/>
              </a:lnSpc>
              <a:spcBef>
                <a:spcPts val="0"/>
              </a:spcBef>
              <a:spcAft>
                <a:spcPts val="0"/>
              </a:spcAft>
              <a:buSzPts val="1900"/>
              <a:buChar char="❖"/>
            </a:pPr>
            <a:r>
              <a:rPr lang="en" sz="2100"/>
              <a:t>Think about “What Intrigued you?” and “What did you wonder?”</a:t>
            </a:r>
            <a:endParaRPr sz="2100"/>
          </a:p>
          <a:p>
            <a:pPr marL="457200" lvl="0" indent="-349250" algn="l" rtl="0">
              <a:lnSpc>
                <a:spcPct val="200000"/>
              </a:lnSpc>
              <a:spcBef>
                <a:spcPts val="0"/>
              </a:spcBef>
              <a:spcAft>
                <a:spcPts val="0"/>
              </a:spcAft>
              <a:buSzPts val="1900"/>
              <a:buChar char="❖"/>
            </a:pPr>
            <a:r>
              <a:rPr lang="en" sz="2100"/>
              <a:t>Each person shares their thoughts (~1 min) uninterrupted.</a:t>
            </a:r>
            <a:endParaRPr sz="2100"/>
          </a:p>
        </p:txBody>
      </p:sp>
      <p:sp>
        <p:nvSpPr>
          <p:cNvPr id="203" name="Google Shape;203;p3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04" name="Google Shape;204;p32"/>
          <p:cNvSpPr txBox="1"/>
          <p:nvPr/>
        </p:nvSpPr>
        <p:spPr>
          <a:xfrm>
            <a:off x="307350" y="3748125"/>
            <a:ext cx="8529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b="1">
              <a:highlight>
                <a:srgbClr val="FFFF00"/>
              </a:highlight>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10" name="Google Shape;210;p33" descr="To right a historical injustice, Los Angeles County may return beachfront property, seized from a Black family nearly a century ago to descendants. In 1924, Manhattan Beach used eminent domain to remove Black landowners and shut down their resort that was attracting Black families to the area. Carter Evans has the details.&#10;&#10;Each weekday morning, &quot;CBS This Morning&quot; co-hosts Gayle King, Anthony Mason and Tony Dokoupil deliver two hours of original reporting, breaking news and top-level newsmaker interviews in an engaging and informative format that challenges the norm in network morning news programs.&#10;&#10;Subscribe to “CBS This Morning” on YouTube: https://www.youtube.com/user/CBSThisMorning&#10;Watch CBSN live: http://cbsn.ws/1PlLpZ7c​&#10;Download the CBS News app: http://cbsn.ws/1Xb1WC8​&#10;Follow &quot;CBS This Morning&quot; on Instagram: http://bit.ly/1Q7NGnY&#10;Like &quot;CBS This Morning&quot; on Facebook: http://on.fb.me/1LhtdvI&#10;Follow &quot;CBS This Morning&quot; on Twitter: http://bit.ly/1Xj5W3p&#10;Subscribe to our newsletter: http://cbsn.ws/1RqHw7T​&#10;Try Paramount+ free: https://bit.ly/2OiW1kZ&#10;&#10;For video licensing inquiries, contact: licensing@veritone.com" title="LA County may return beachfront property that was seized from a Black family nearly a century ago">
            <a:hlinkClick r:id="rId3"/>
          </p:cNvPr>
          <p:cNvPicPr preferRelativeResize="0"/>
          <p:nvPr/>
        </p:nvPicPr>
        <p:blipFill>
          <a:blip r:embed="rId4">
            <a:alphaModFix/>
          </a:blip>
          <a:stretch>
            <a:fillRect/>
          </a:stretch>
        </p:blipFill>
        <p:spPr>
          <a:xfrm>
            <a:off x="2286000" y="630975"/>
            <a:ext cx="4572000" cy="3429000"/>
          </a:xfrm>
          <a:prstGeom prst="rect">
            <a:avLst/>
          </a:prstGeom>
          <a:noFill/>
          <a:ln>
            <a:noFill/>
          </a:ln>
        </p:spPr>
      </p:pic>
      <p:sp>
        <p:nvSpPr>
          <p:cNvPr id="211" name="Google Shape;211;p33"/>
          <p:cNvSpPr txBox="1"/>
          <p:nvPr/>
        </p:nvSpPr>
        <p:spPr>
          <a:xfrm>
            <a:off x="739800" y="4059975"/>
            <a:ext cx="7664400" cy="945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300" b="1">
                <a:solidFill>
                  <a:srgbClr val="4F349E"/>
                </a:solidFill>
                <a:highlight>
                  <a:srgbClr val="DFD6EF"/>
                </a:highlight>
                <a:latin typeface="Raleway"/>
                <a:ea typeface="Raleway"/>
                <a:cs typeface="Raleway"/>
                <a:sym typeface="Raleway"/>
              </a:rPr>
              <a:t>“LA County may return beachfront property that was seized from a Black family nearly a century ago”</a:t>
            </a:r>
            <a:endParaRPr sz="2300" b="1">
              <a:solidFill>
                <a:srgbClr val="4F349E"/>
              </a:solidFill>
              <a:highlight>
                <a:srgbClr val="DFD6EF"/>
              </a:highlight>
              <a:latin typeface="Raleway"/>
              <a:ea typeface="Raleway"/>
              <a:cs typeface="Raleway"/>
              <a:sym typeface="Raleway"/>
            </a:endParaRPr>
          </a:p>
        </p:txBody>
      </p:sp>
      <p:sp>
        <p:nvSpPr>
          <p:cNvPr id="212" name="Google Shape;212;p33"/>
          <p:cNvSpPr txBox="1"/>
          <p:nvPr/>
        </p:nvSpPr>
        <p:spPr>
          <a:xfrm>
            <a:off x="7296100" y="1780050"/>
            <a:ext cx="165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Light"/>
                <a:ea typeface="Raleway Light"/>
                <a:cs typeface="Raleway Light"/>
                <a:sym typeface="Raleway Light"/>
              </a:rPr>
              <a:t>CBS This Morning</a:t>
            </a:r>
            <a:endParaRPr>
              <a:latin typeface="Raleway Light"/>
              <a:ea typeface="Raleway Light"/>
              <a:cs typeface="Raleway Light"/>
              <a:sym typeface="Raleway Light"/>
            </a:endParaRPr>
          </a:p>
          <a:p>
            <a:pPr marL="0" lvl="0" indent="0" algn="l" rtl="0">
              <a:spcBef>
                <a:spcPts val="0"/>
              </a:spcBef>
              <a:spcAft>
                <a:spcPts val="0"/>
              </a:spcAft>
              <a:buNone/>
            </a:pPr>
            <a:r>
              <a:rPr lang="en">
                <a:latin typeface="Raleway Light"/>
                <a:ea typeface="Raleway Light"/>
                <a:cs typeface="Raleway Light"/>
                <a:sym typeface="Raleway Light"/>
              </a:rPr>
              <a:t>April 9, 2021</a:t>
            </a:r>
            <a:endParaRPr>
              <a:latin typeface="Raleway Light"/>
              <a:ea typeface="Raleway Light"/>
              <a:cs typeface="Raleway Light"/>
              <a:sym typeface="Raleway Light"/>
            </a:endParaRPr>
          </a:p>
        </p:txBody>
      </p:sp>
      <p:sp>
        <p:nvSpPr>
          <p:cNvPr id="213" name="Google Shape;213;p33"/>
          <p:cNvSpPr txBox="1">
            <a:spLocks noGrp="1"/>
          </p:cNvSpPr>
          <p:nvPr>
            <p:ph type="title" idx="4294967295"/>
          </p:nvPr>
        </p:nvSpPr>
        <p:spPr>
          <a:xfrm>
            <a:off x="157125" y="159825"/>
            <a:ext cx="4071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700"/>
              <a:t>Notice and Wonder</a:t>
            </a:r>
            <a:endParaRPr sz="3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855300" y="607400"/>
            <a:ext cx="4071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700"/>
              <a:t>Notice and Wonder</a:t>
            </a:r>
            <a:endParaRPr sz="3700"/>
          </a:p>
        </p:txBody>
      </p:sp>
      <p:sp>
        <p:nvSpPr>
          <p:cNvPr id="219" name="Google Shape;219;p3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20" name="Google Shape;220;p34"/>
          <p:cNvPicPr preferRelativeResize="0"/>
          <p:nvPr/>
        </p:nvPicPr>
        <p:blipFill>
          <a:blip r:embed="rId3">
            <a:alphaModFix/>
          </a:blip>
          <a:stretch>
            <a:fillRect/>
          </a:stretch>
        </p:blipFill>
        <p:spPr>
          <a:xfrm>
            <a:off x="590325" y="1397650"/>
            <a:ext cx="6348000" cy="3276300"/>
          </a:xfrm>
          <a:prstGeom prst="roundRect">
            <a:avLst>
              <a:gd name="adj" fmla="val 16667"/>
            </a:avLst>
          </a:prstGeom>
          <a:noFill/>
          <a:ln>
            <a:noFill/>
          </a:ln>
        </p:spPr>
      </p:pic>
      <p:sp>
        <p:nvSpPr>
          <p:cNvPr id="221" name="Google Shape;221;p34"/>
          <p:cNvSpPr txBox="1"/>
          <p:nvPr/>
        </p:nvSpPr>
        <p:spPr>
          <a:xfrm>
            <a:off x="7151225" y="1718475"/>
            <a:ext cx="18939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aleway"/>
                <a:ea typeface="Raleway"/>
                <a:cs typeface="Raleway"/>
                <a:sym typeface="Raleway"/>
              </a:rPr>
              <a:t>Net worth=</a:t>
            </a: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Assets - Liabilities</a:t>
            </a:r>
            <a:endParaRPr b="1">
              <a:latin typeface="Raleway"/>
              <a:ea typeface="Raleway"/>
              <a:cs typeface="Raleway"/>
              <a:sym typeface="Raleway"/>
            </a:endParaRPr>
          </a:p>
          <a:p>
            <a:pPr marL="0" lvl="0" indent="0" algn="l" rtl="0">
              <a:spcBef>
                <a:spcPts val="0"/>
              </a:spcBef>
              <a:spcAft>
                <a:spcPts val="0"/>
              </a:spcAft>
              <a:buNone/>
            </a:pPr>
            <a:endParaRPr b="1">
              <a:latin typeface="Raleway"/>
              <a:ea typeface="Raleway"/>
              <a:cs typeface="Raleway"/>
              <a:sym typeface="Raleway"/>
            </a:endParaRPr>
          </a:p>
          <a:p>
            <a:pPr marL="0" lvl="0" indent="0" algn="l" rtl="0">
              <a:spcBef>
                <a:spcPts val="0"/>
              </a:spcBef>
              <a:spcAft>
                <a:spcPts val="0"/>
              </a:spcAft>
              <a:buNone/>
            </a:pPr>
            <a:r>
              <a:rPr lang="en">
                <a:latin typeface="Raleway Light"/>
                <a:ea typeface="Raleway Light"/>
                <a:cs typeface="Raleway Light"/>
                <a:sym typeface="Raleway Light"/>
              </a:rPr>
              <a:t>Networth is the total value of all your assets (cash, investments, car, house) minus your liabilities credit card debt, loans, mortgage). </a:t>
            </a:r>
            <a:endParaRPr>
              <a:latin typeface="Raleway Light"/>
              <a:ea typeface="Raleway Light"/>
              <a:cs typeface="Raleway Light"/>
              <a:sym typeface="Raleway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ctrTitle"/>
          </p:nvPr>
        </p:nvSpPr>
        <p:spPr>
          <a:xfrm>
            <a:off x="445638" y="352700"/>
            <a:ext cx="5596800" cy="73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latin typeface="Zilla Slab Highlight"/>
                <a:ea typeface="Zilla Slab Highlight"/>
                <a:cs typeface="Zilla Slab Highlight"/>
                <a:sym typeface="Zilla Slab Highlight"/>
              </a:rPr>
              <a:t>Round 1: Reactions</a:t>
            </a:r>
            <a:endParaRPr b="1">
              <a:latin typeface="Zilla Slab Highlight"/>
              <a:ea typeface="Zilla Slab Highlight"/>
              <a:cs typeface="Zilla Slab Highlight"/>
              <a:sym typeface="Zilla Slab Highlight"/>
            </a:endParaRPr>
          </a:p>
        </p:txBody>
      </p:sp>
      <p:sp>
        <p:nvSpPr>
          <p:cNvPr id="227" name="Google Shape;227;p35"/>
          <p:cNvSpPr/>
          <p:nvPr/>
        </p:nvSpPr>
        <p:spPr>
          <a:xfrm rot="676979">
            <a:off x="6934640" y="749295"/>
            <a:ext cx="741921" cy="735013"/>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F3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txBox="1"/>
          <p:nvPr/>
        </p:nvSpPr>
        <p:spPr>
          <a:xfrm>
            <a:off x="445650" y="1275575"/>
            <a:ext cx="8630400" cy="3001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800" b="1" i="1">
                <a:solidFill>
                  <a:srgbClr val="666666"/>
                </a:solidFill>
                <a:latin typeface="Raleway"/>
                <a:ea typeface="Raleway"/>
                <a:cs typeface="Raleway"/>
                <a:sym typeface="Raleway"/>
              </a:rPr>
              <a:t>Recall guiding question: </a:t>
            </a:r>
            <a:endParaRPr sz="1800" b="1" i="1">
              <a:solidFill>
                <a:srgbClr val="666666"/>
              </a:solidFill>
              <a:latin typeface="Raleway"/>
              <a:ea typeface="Raleway"/>
              <a:cs typeface="Raleway"/>
              <a:sym typeface="Raleway"/>
            </a:endParaRPr>
          </a:p>
          <a:p>
            <a:pPr marL="0" lvl="0" indent="0" algn="l" rtl="0">
              <a:lnSpc>
                <a:spcPct val="100000"/>
              </a:lnSpc>
              <a:spcBef>
                <a:spcPts val="600"/>
              </a:spcBef>
              <a:spcAft>
                <a:spcPts val="0"/>
              </a:spcAft>
              <a:buNone/>
            </a:pPr>
            <a:r>
              <a:rPr lang="en" sz="1800" b="1" i="1">
                <a:solidFill>
                  <a:srgbClr val="666666"/>
                </a:solidFill>
                <a:latin typeface="Raleway"/>
                <a:ea typeface="Raleway"/>
                <a:cs typeface="Raleway"/>
                <a:sym typeface="Raleway"/>
              </a:rPr>
              <a:t>Are there historical reasons to our present-day differences in wealth by race? </a:t>
            </a:r>
            <a:endParaRPr sz="1800" b="1" i="1">
              <a:solidFill>
                <a:srgbClr val="666666"/>
              </a:solidFill>
              <a:latin typeface="Raleway"/>
              <a:ea typeface="Raleway"/>
              <a:cs typeface="Raleway"/>
              <a:sym typeface="Raleway"/>
            </a:endParaRPr>
          </a:p>
          <a:p>
            <a:pPr marL="0" lvl="0" indent="0" algn="l" rtl="0">
              <a:lnSpc>
                <a:spcPct val="150000"/>
              </a:lnSpc>
              <a:spcBef>
                <a:spcPts val="600"/>
              </a:spcBef>
              <a:spcAft>
                <a:spcPts val="0"/>
              </a:spcAft>
              <a:buNone/>
            </a:pPr>
            <a:endParaRPr sz="1100" b="1">
              <a:solidFill>
                <a:srgbClr val="B8446D"/>
              </a:solidFill>
              <a:latin typeface="Raleway"/>
              <a:ea typeface="Raleway"/>
              <a:cs typeface="Raleway"/>
              <a:sym typeface="Raleway"/>
            </a:endParaRPr>
          </a:p>
          <a:p>
            <a:pPr marL="0" lvl="0" indent="0" algn="l" rtl="0">
              <a:lnSpc>
                <a:spcPct val="150000"/>
              </a:lnSpc>
              <a:spcBef>
                <a:spcPts val="600"/>
              </a:spcBef>
              <a:spcAft>
                <a:spcPts val="0"/>
              </a:spcAft>
              <a:buNone/>
            </a:pPr>
            <a:r>
              <a:rPr lang="en" sz="2300" b="1">
                <a:solidFill>
                  <a:srgbClr val="B8446D"/>
                </a:solidFill>
                <a:latin typeface="Raleway"/>
                <a:ea typeface="Raleway"/>
                <a:cs typeface="Raleway"/>
                <a:sym typeface="Raleway"/>
              </a:rPr>
              <a:t>What are your initial thoughts?</a:t>
            </a:r>
            <a:endParaRPr sz="2300" b="1">
              <a:solidFill>
                <a:srgbClr val="B8446D"/>
              </a:solidFill>
              <a:latin typeface="Raleway"/>
              <a:ea typeface="Raleway"/>
              <a:cs typeface="Raleway"/>
              <a:sym typeface="Raleway"/>
            </a:endParaRPr>
          </a:p>
          <a:p>
            <a:pPr marL="0" lvl="0" indent="0" algn="l" rtl="0">
              <a:lnSpc>
                <a:spcPct val="150000"/>
              </a:lnSpc>
              <a:spcBef>
                <a:spcPts val="600"/>
              </a:spcBef>
              <a:spcAft>
                <a:spcPts val="0"/>
              </a:spcAft>
              <a:buNone/>
            </a:pPr>
            <a:r>
              <a:rPr lang="en" sz="2300" b="1">
                <a:solidFill>
                  <a:srgbClr val="4F349E"/>
                </a:solidFill>
                <a:latin typeface="Raleway"/>
                <a:ea typeface="Raleway"/>
                <a:cs typeface="Raleway"/>
                <a:sym typeface="Raleway"/>
              </a:rPr>
              <a:t>What intrigued you? What do you wonder?</a:t>
            </a:r>
            <a:endParaRPr sz="2300" b="1">
              <a:solidFill>
                <a:srgbClr val="4F349E"/>
              </a:solidFill>
              <a:latin typeface="Raleway"/>
              <a:ea typeface="Raleway"/>
              <a:cs typeface="Raleway"/>
              <a:sym typeface="Raleway"/>
            </a:endParaRPr>
          </a:p>
          <a:p>
            <a:pPr marL="0" lvl="0" indent="0" algn="l" rtl="0">
              <a:lnSpc>
                <a:spcPct val="150000"/>
              </a:lnSpc>
              <a:spcBef>
                <a:spcPts val="600"/>
              </a:spcBef>
              <a:spcAft>
                <a:spcPts val="0"/>
              </a:spcAft>
              <a:buNone/>
            </a:pPr>
            <a:endParaRPr sz="900" b="1">
              <a:solidFill>
                <a:srgbClr val="4F349E"/>
              </a:solidFill>
              <a:latin typeface="Raleway"/>
              <a:ea typeface="Raleway"/>
              <a:cs typeface="Raleway"/>
              <a:sym typeface="Raleway"/>
            </a:endParaRPr>
          </a:p>
          <a:p>
            <a:pPr marL="0" lvl="0" indent="0" algn="l" rtl="0">
              <a:lnSpc>
                <a:spcPct val="150000"/>
              </a:lnSpc>
              <a:spcBef>
                <a:spcPts val="600"/>
              </a:spcBef>
              <a:spcAft>
                <a:spcPts val="600"/>
              </a:spcAft>
              <a:buNone/>
            </a:pPr>
            <a:endParaRPr sz="1800" b="1" i="1" strike="sngStrike">
              <a:solidFill>
                <a:srgbClr val="666666"/>
              </a:solidFill>
              <a:latin typeface="Raleway"/>
              <a:ea typeface="Raleway"/>
              <a:cs typeface="Raleway"/>
              <a:sym typeface="Raleway"/>
            </a:endParaRPr>
          </a:p>
        </p:txBody>
      </p:sp>
      <p:sp>
        <p:nvSpPr>
          <p:cNvPr id="229" name="Google Shape;229;p35"/>
          <p:cNvSpPr txBox="1"/>
          <p:nvPr/>
        </p:nvSpPr>
        <p:spPr>
          <a:xfrm>
            <a:off x="445650" y="3653675"/>
            <a:ext cx="8555400" cy="47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600"/>
              </a:spcAft>
              <a:buNone/>
            </a:pPr>
            <a:r>
              <a:rPr lang="en" sz="1900">
                <a:solidFill>
                  <a:schemeClr val="dk1"/>
                </a:solidFill>
                <a:latin typeface="Raleway Light"/>
                <a:ea typeface="Raleway Light"/>
                <a:cs typeface="Raleway Light"/>
                <a:sym typeface="Raleway Light"/>
              </a:rPr>
              <a:t>Each person shares their thoughts (up to ~1 min) uninterrupted.</a:t>
            </a:r>
            <a:endParaRPr sz="1900">
              <a:solidFill>
                <a:schemeClr val="dk1"/>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434343"/>
      </a:dk1>
      <a:lt1>
        <a:srgbClr val="D9D2E9"/>
      </a:lt1>
      <a:dk2>
        <a:srgbClr val="674EA7"/>
      </a:dk2>
      <a:lt2>
        <a:srgbClr val="F3F3F3"/>
      </a:lt2>
      <a:accent1>
        <a:srgbClr val="351C75"/>
      </a:accent1>
      <a:accent2>
        <a:srgbClr val="85200C"/>
      </a:accent2>
      <a:accent3>
        <a:srgbClr val="741B47"/>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1541</Words>
  <Application>Microsoft Office PowerPoint</Application>
  <PresentationFormat>On-screen Show (16:9)</PresentationFormat>
  <Paragraphs>209</Paragraphs>
  <Slides>25</Slides>
  <Notes>25</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Raleway</vt:lpstr>
      <vt:lpstr>Lilita One</vt:lpstr>
      <vt:lpstr>Zilla Slab Highlight</vt:lpstr>
      <vt:lpstr>Raleway Light</vt:lpstr>
      <vt:lpstr>Satisfy</vt:lpstr>
      <vt:lpstr>Bungee Shade</vt:lpstr>
      <vt:lpstr>Roboto Condensed</vt:lpstr>
      <vt:lpstr>Calibri</vt:lpstr>
      <vt:lpstr>Arial</vt:lpstr>
      <vt:lpstr>SlidesCarnival base template</vt:lpstr>
      <vt:lpstr>Simple Light</vt:lpstr>
      <vt:lpstr>Collaborative Conversations: The Wealth Gap:  What can We Do Today?</vt:lpstr>
      <vt:lpstr>GASP</vt:lpstr>
      <vt:lpstr>Guiding Question</vt:lpstr>
      <vt:lpstr>Table Rules</vt:lpstr>
      <vt:lpstr>Dialogue   Roadmap</vt:lpstr>
      <vt:lpstr>Round 1</vt:lpstr>
      <vt:lpstr>Notice and Wonder</vt:lpstr>
      <vt:lpstr>Notice and Wonder</vt:lpstr>
      <vt:lpstr>Round 1: Reactions</vt:lpstr>
      <vt:lpstr>Round 2</vt:lpstr>
      <vt:lpstr>Round 2</vt:lpstr>
      <vt:lpstr>Brainstorm</vt:lpstr>
      <vt:lpstr>Modeling the Economic Impact on the Bruce Family </vt:lpstr>
      <vt:lpstr>TASK : Modeling Economic Impact</vt:lpstr>
      <vt:lpstr>PowerPoint Presentation</vt:lpstr>
      <vt:lpstr>PowerPoint Presentation</vt:lpstr>
      <vt:lpstr>PowerPoint Presentation</vt:lpstr>
      <vt:lpstr>PowerPoint Presentation</vt:lpstr>
      <vt:lpstr>Est. total economic impact on the Bruce Family</vt:lpstr>
      <vt:lpstr>Reflection</vt:lpstr>
      <vt:lpstr>Notice and Wonder</vt:lpstr>
      <vt:lpstr>Conclusion of Bruce’s Beach  (Manhattan Beach)</vt:lpstr>
      <vt:lpstr>The Modeling Process</vt:lpstr>
      <vt:lpstr>Resources: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Purposes</dc:title>
  <cp:lastModifiedBy>Toby Way</cp:lastModifiedBy>
  <cp:revision>2</cp:revision>
  <cp:lastPrinted>2022-04-05T03:10:56Z</cp:lastPrinted>
  <dcterms:modified xsi:type="dcterms:W3CDTF">2025-08-26T20:23:04Z</dcterms:modified>
</cp:coreProperties>
</file>