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Walter Turncoa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161B58-635A-4B89-9B4E-BE4C41102AE4}">
  <a:tblStyle styleId="{D9161B58-635A-4B89-9B4E-BE4C41102A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schoolfinance.org/issues/how-ct-funds-educa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work was funded in part by a Dean’s Research Incentive grant and a Democratic Dialogues Initiative fellowship, both at the University of Connecticut.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Materials are protected by Creative Commons copyright. Materials were developed 2021 based on the most current information available.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80e7027e3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80e7027e3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Emphasis on the 79 million dollars - this is the actual amount that is distributed between the 3 schools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1c25d0a7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d1c25d0a7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Emphasis on the 79 million dollars - this is the actual amount that is distributed between the 3 schools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f728b262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f728b262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1c25d0a79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1c25d0a79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0f0999c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0f0999c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0deb1ca7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0deb1ca7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6bc5266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6bc5266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fb67eaa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fb67eaa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d1c25d0a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d1c25d0a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8f793aa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8f793aa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1c25d0a79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d1c25d0a79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913324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913324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f0deb1ca7a_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f0deb1ca7a_4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f0deb1ca7a_4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f0deb1ca7a_4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8f793aae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8f793aae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edfb3df52b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edfb3df52b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fb67eaa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fb67eaa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https://ctschoolfinance.org/issues/how-ct-funds-education</a:t>
            </a:r>
            <a:r>
              <a:rPr lang="en"/>
              <a:t> retrieved December, 2021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0ee66017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0ee66017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ba14ada1b7_1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ba14ada1b7_1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5f0e11c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5f0e11c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f728b26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f728b262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5f0e11c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5f0e11c3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f728b262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0f728b262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 idea: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math: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select the criteria and then see the consequence of that. We are making choices by mathematizing things.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f728b262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f728b262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dfb3df5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dfb3df5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 people to do more math and calculations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7445525" y="3242253"/>
            <a:ext cx="1588153" cy="1365478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35775" y="4406300"/>
            <a:ext cx="6350700" cy="3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7185170" y="2671550"/>
            <a:ext cx="1677505" cy="2096681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ga.ct.gov/ofa/Documents/year/SMF/2019SMF-20181004_Education%20Cost%20Sharing%20(ECS)%20Formula%20(October%202018).pdf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://schoolstatefinance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hyperlink" Target="https://www.dropbox.com/s/jjzu0bhfh4uyse7/FY%202022%20Town%20ECS%20Model.xlsm?dl=0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www.capss.org/capss-blueprint/recommendation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6680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</a:t>
            </a:r>
            <a:r>
              <a:rPr lang="en">
                <a:solidFill>
                  <a:schemeClr val="accent3"/>
                </a:solidFill>
              </a:rPr>
              <a:t>C</a:t>
            </a:r>
            <a:r>
              <a:rPr lang="en">
                <a:solidFill>
                  <a:schemeClr val="accent5"/>
                </a:solidFill>
              </a:rPr>
              <a:t>S</a:t>
            </a:r>
            <a:r>
              <a:rPr lang="en"/>
              <a:t> </a:t>
            </a:r>
            <a:r>
              <a:rPr lang="en">
                <a:solidFill>
                  <a:schemeClr val="accent2"/>
                </a:solidFill>
              </a:rPr>
              <a:t>F</a:t>
            </a:r>
            <a:r>
              <a:rPr lang="en">
                <a:solidFill>
                  <a:schemeClr val="accent4"/>
                </a:solidFill>
              </a:rPr>
              <a:t>o</a:t>
            </a:r>
            <a:r>
              <a:rPr lang="en">
                <a:solidFill>
                  <a:schemeClr val="accent6"/>
                </a:solidFill>
              </a:rPr>
              <a:t>r</a:t>
            </a:r>
            <a:r>
              <a:rPr lang="en"/>
              <a:t>m</a:t>
            </a:r>
            <a:r>
              <a:rPr lang="en">
                <a:solidFill>
                  <a:schemeClr val="accent1"/>
                </a:solidFill>
              </a:rPr>
              <a:t>u</a:t>
            </a:r>
            <a:r>
              <a:rPr lang="en">
                <a:solidFill>
                  <a:srgbClr val="AA917D"/>
                </a:solidFill>
              </a:rPr>
              <a:t>l</a:t>
            </a:r>
            <a:r>
              <a:rPr lang="en">
                <a:solidFill>
                  <a:schemeClr val="accent6"/>
                </a:solidFill>
              </a:rPr>
              <a:t>a</a:t>
            </a:r>
            <a:endParaRPr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accent2"/>
                </a:highlight>
              </a:rPr>
              <a:t>(Education Cost Sharing)</a:t>
            </a:r>
            <a:endParaRPr sz="3000">
              <a:highlight>
                <a:schemeClr val="accent2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highlight>
                  <a:schemeClr val="accent1"/>
                </a:highlight>
              </a:rPr>
              <a:t>Funding Distribution</a:t>
            </a:r>
            <a:endParaRPr sz="300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By: Toby Way</a:t>
            </a:r>
            <a:endParaRPr sz="2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&amp; Kaitlyn Seeto</a:t>
            </a:r>
            <a:endParaRPr sz="2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University of Connecticut</a:t>
            </a: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349550" y="349550"/>
            <a:ext cx="7023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SPLIT THE PIE</a:t>
            </a:r>
            <a:endParaRPr sz="39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293675" y="1132528"/>
            <a:ext cx="639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CARDS</a:t>
            </a:r>
            <a:endParaRPr sz="20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150" y="3143400"/>
            <a:ext cx="16573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988" y="2448975"/>
            <a:ext cx="1166075" cy="7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550" y="4188425"/>
            <a:ext cx="26670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 txBox="1"/>
          <p:nvPr/>
        </p:nvSpPr>
        <p:spPr>
          <a:xfrm>
            <a:off x="349550" y="3722160"/>
            <a:ext cx="639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Your cards have: </a:t>
            </a:r>
            <a:endParaRPr sz="20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One District’s data for those Factors</a:t>
            </a:r>
            <a:endParaRPr sz="20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State Values for Each of those Factors</a:t>
            </a:r>
            <a:endParaRPr/>
          </a:p>
        </p:txBody>
      </p:sp>
      <p:sp>
        <p:nvSpPr>
          <p:cNvPr id="299" name="Google Shape;299;p22"/>
          <p:cNvSpPr txBox="1"/>
          <p:nvPr/>
        </p:nvSpPr>
        <p:spPr>
          <a:xfrm>
            <a:off x="7431875" y="593125"/>
            <a:ext cx="1539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would be fair??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00" name="Google Shape;300;p22"/>
          <p:cNvGraphicFramePr/>
          <p:nvPr/>
        </p:nvGraphicFramePr>
        <p:xfrm>
          <a:off x="293675" y="1777525"/>
          <a:ext cx="6737950" cy="1645860"/>
        </p:xfrm>
        <a:graphic>
          <a:graphicData uri="http://schemas.openxmlformats.org/drawingml/2006/table">
            <a:tbl>
              <a:tblPr>
                <a:noFill/>
                <a:tableStyleId>{D9161B58-635A-4B89-9B4E-BE4C41102AE4}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# Students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# Low Income Students 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# English learners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Median Household income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# Teachers in District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% Minority enrollment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% Students with health disability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# of Schools in the district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% Families below poverty line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% Parents/ Guardians not in Labor Force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06" name="Google Shape;306;p23"/>
          <p:cNvSpPr txBox="1"/>
          <p:nvPr/>
        </p:nvSpPr>
        <p:spPr>
          <a:xfrm>
            <a:off x="349550" y="349550"/>
            <a:ext cx="6691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SPLIT THE PIE</a:t>
            </a:r>
            <a:endParaRPr sz="39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805047" y="4039119"/>
            <a:ext cx="5193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Think about the factors that were mentioned earlier. </a:t>
            </a:r>
            <a:endParaRPr sz="22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08" name="Google Shape;308;p23"/>
          <p:cNvSpPr txBox="1"/>
          <p:nvPr/>
        </p:nvSpPr>
        <p:spPr>
          <a:xfrm>
            <a:off x="349550" y="1284935"/>
            <a:ext cx="63918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Funding Should Your District Get?</a:t>
            </a:r>
            <a:endParaRPr sz="2200"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Create a budget proposal for your district using the data on your cards. </a:t>
            </a:r>
            <a:endParaRPr sz="20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budget is </a:t>
            </a:r>
            <a:r>
              <a:rPr lang="en" sz="2000" b="1" u="sng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82 million dollars</a:t>
            </a: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for educational fundings to </a:t>
            </a:r>
            <a:r>
              <a:rPr lang="en" sz="2000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all four districts</a:t>
            </a:r>
            <a:r>
              <a:rPr lang="en" sz="20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/>
          </a:p>
        </p:txBody>
      </p:sp>
      <p:pic>
        <p:nvPicPr>
          <p:cNvPr id="309" name="Google Shape;3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150" y="3143400"/>
            <a:ext cx="16573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950" y="2482150"/>
            <a:ext cx="1166075" cy="7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550" y="4188425"/>
            <a:ext cx="26670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2477925" y="1446400"/>
            <a:ext cx="4101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Work Time</a:t>
            </a:r>
            <a:endParaRPr sz="40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Share out </a:t>
            </a:r>
            <a:endParaRPr sz="40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ctrTitle" idx="4294967295"/>
          </p:nvPr>
        </p:nvSpPr>
        <p:spPr>
          <a:xfrm>
            <a:off x="0" y="1049950"/>
            <a:ext cx="91440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0">
                <a:solidFill>
                  <a:schemeClr val="accent1"/>
                </a:solidFill>
              </a:rPr>
              <a:t>E</a:t>
            </a:r>
            <a:r>
              <a:rPr lang="en" sz="10500">
                <a:solidFill>
                  <a:schemeClr val="accent3"/>
                </a:solidFill>
              </a:rPr>
              <a:t>C</a:t>
            </a:r>
            <a:r>
              <a:rPr lang="en" sz="10500">
                <a:solidFill>
                  <a:schemeClr val="accent5"/>
                </a:solidFill>
              </a:rPr>
              <a:t>S</a:t>
            </a:r>
            <a:r>
              <a:rPr lang="en" sz="10500">
                <a:solidFill>
                  <a:schemeClr val="accent1"/>
                </a:solidFill>
              </a:rPr>
              <a:t> </a:t>
            </a:r>
            <a:r>
              <a:rPr lang="en" sz="10500">
                <a:solidFill>
                  <a:schemeClr val="accent2"/>
                </a:solidFill>
              </a:rPr>
              <a:t>F</a:t>
            </a:r>
            <a:r>
              <a:rPr lang="en" sz="10500">
                <a:solidFill>
                  <a:schemeClr val="accent4"/>
                </a:solidFill>
              </a:rPr>
              <a:t>o</a:t>
            </a:r>
            <a:r>
              <a:rPr lang="en" sz="10500">
                <a:solidFill>
                  <a:schemeClr val="accent6"/>
                </a:solidFill>
              </a:rPr>
              <a:t>r</a:t>
            </a:r>
            <a:r>
              <a:rPr lang="en" sz="10500"/>
              <a:t>m</a:t>
            </a:r>
            <a:r>
              <a:rPr lang="en" sz="10500">
                <a:solidFill>
                  <a:schemeClr val="accent1"/>
                </a:solidFill>
              </a:rPr>
              <a:t>u</a:t>
            </a:r>
            <a:r>
              <a:rPr lang="en" sz="10500">
                <a:solidFill>
                  <a:srgbClr val="AA917D"/>
                </a:solidFill>
              </a:rPr>
              <a:t>l</a:t>
            </a:r>
            <a:r>
              <a:rPr lang="en" sz="10500">
                <a:solidFill>
                  <a:schemeClr val="accent6"/>
                </a:solidFill>
              </a:rPr>
              <a:t>a</a:t>
            </a:r>
            <a:endParaRPr sz="10500">
              <a:solidFill>
                <a:schemeClr val="accent6"/>
              </a:solidFill>
            </a:endParaRPr>
          </a:p>
        </p:txBody>
      </p:sp>
      <p:sp>
        <p:nvSpPr>
          <p:cNvPr id="323" name="Google Shape;323;p25"/>
          <p:cNvSpPr txBox="1">
            <a:spLocks noGrp="1"/>
          </p:cNvSpPr>
          <p:nvPr>
            <p:ph type="subTitle" idx="4294967295"/>
          </p:nvPr>
        </p:nvSpPr>
        <p:spPr>
          <a:xfrm>
            <a:off x="567250" y="2535250"/>
            <a:ext cx="800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Education Cost Sharing (ECS) formula is the method the State of Connecticut has established to distribute approximately </a:t>
            </a:r>
            <a:r>
              <a:rPr lang="en" sz="1800" b="1" u="sng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$2 billion</a:t>
            </a:r>
            <a:r>
              <a:rPr lang="en" sz="1800" u="sng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1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annually in state education funding.</a:t>
            </a:r>
            <a:endParaRPr sz="14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2124925" y="320200"/>
            <a:ext cx="4983900" cy="477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Time for a look at what CT actually does!</a:t>
            </a:r>
            <a:endParaRPr sz="1900" b="1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5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ECS Formula</a:t>
            </a:r>
            <a:endParaRPr sz="3600"/>
          </a:p>
        </p:txBody>
      </p:sp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548125" y="1055275"/>
            <a:ext cx="6167100" cy="373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There are </a:t>
            </a:r>
            <a:r>
              <a:rPr lang="en" b="1">
                <a:latin typeface="Walter Turncoat"/>
                <a:ea typeface="Walter Turncoat"/>
                <a:cs typeface="Walter Turncoat"/>
                <a:sym typeface="Walter Turncoat"/>
              </a:rPr>
              <a:t>3</a:t>
            </a: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b="1" u="sng">
                <a:latin typeface="Walter Turncoat"/>
                <a:ea typeface="Walter Turncoat"/>
                <a:cs typeface="Walter Turncoat"/>
                <a:sym typeface="Walter Turncoat"/>
              </a:rPr>
              <a:t>main</a:t>
            </a: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 parts.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alter Turncoat"/>
              <a:buChar char="➜"/>
            </a:pPr>
            <a:r>
              <a:rPr lang="en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Foundation</a:t>
            </a:r>
            <a:endParaRPr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alter Turncoat"/>
              <a:buChar char="➜"/>
            </a:pPr>
            <a:r>
              <a:rPr lang="en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Student Need Weights</a:t>
            </a:r>
            <a:endParaRPr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Walter Turncoat"/>
              <a:buChar char="➜"/>
            </a:pPr>
            <a:r>
              <a:rPr lang="en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Base Aid Ratio</a:t>
            </a:r>
            <a:endParaRPr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latin typeface="Walter Turncoat"/>
                <a:ea typeface="Walter Turncoat"/>
                <a:cs typeface="Walter Turncoat"/>
                <a:sym typeface="Walter Turncoat"/>
              </a:rPr>
              <a:t>Keep pondering… </a:t>
            </a:r>
            <a:r>
              <a:rPr lang="en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Is it fair?</a:t>
            </a:r>
            <a:endParaRPr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32" name="Google Shape;332;p2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6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sng">
                <a:solidFill>
                  <a:schemeClr val="accent3"/>
                </a:solidFill>
              </a:rPr>
              <a:t>Foundation</a:t>
            </a:r>
            <a:endParaRPr sz="4100" b="1" u="sng">
              <a:solidFill>
                <a:schemeClr val="accent3"/>
              </a:solidFill>
            </a:endParaRPr>
          </a:p>
        </p:txBody>
      </p:sp>
      <p:sp>
        <p:nvSpPr>
          <p:cNvPr id="338" name="Google Shape;338;p27"/>
          <p:cNvSpPr txBox="1">
            <a:spLocks noGrp="1"/>
          </p:cNvSpPr>
          <p:nvPr>
            <p:ph type="body" idx="2"/>
          </p:nvPr>
        </p:nvSpPr>
        <p:spPr>
          <a:xfrm>
            <a:off x="4816325" y="1203300"/>
            <a:ext cx="2720400" cy="168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>
                <a:latin typeface="Walter Turncoat"/>
                <a:ea typeface="Walter Turncoat"/>
                <a:cs typeface="Walter Turncoat"/>
                <a:sym typeface="Walter Turncoat"/>
              </a:rPr>
              <a:t>The foundation in the ECS formula is</a:t>
            </a:r>
            <a:r>
              <a:rPr lang="en" sz="2400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2400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$11,525</a:t>
            </a:r>
            <a:r>
              <a:rPr lang="en" sz="2400">
                <a:latin typeface="Walter Turncoat"/>
                <a:ea typeface="Walter Turncoat"/>
                <a:cs typeface="Walter Turncoat"/>
                <a:sym typeface="Walter Turncoat"/>
              </a:rPr>
              <a:t> per student. </a:t>
            </a:r>
            <a:endParaRPr sz="24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39" name="Google Shape;339;p27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6169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Walter Turncoat"/>
                <a:ea typeface="Walter Turncoat"/>
                <a:cs typeface="Walter Turncoat"/>
                <a:sym typeface="Walter Turncoat"/>
              </a:rPr>
              <a:t>the foundation amount is the estimated cost of educating a </a:t>
            </a:r>
            <a:r>
              <a:rPr lang="en" sz="19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general education </a:t>
            </a:r>
            <a:r>
              <a:rPr lang="en" sz="1900">
                <a:latin typeface="Walter Turncoat"/>
                <a:ea typeface="Walter Turncoat"/>
                <a:cs typeface="Walter Turncoat"/>
                <a:sym typeface="Walter Turncoat"/>
              </a:rPr>
              <a:t>student who</a:t>
            </a:r>
            <a:r>
              <a:rPr lang="en" sz="19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does </a:t>
            </a:r>
            <a:r>
              <a:rPr lang="en" sz="19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NOT</a:t>
            </a:r>
            <a:r>
              <a:rPr lang="en" sz="19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have any additional learning needs.</a:t>
            </a:r>
            <a:endParaRPr sz="27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40" name="Google Shape;340;p2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4676525" y="3076100"/>
            <a:ext cx="2793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This number has been in place ever since the </a:t>
            </a:r>
            <a:r>
              <a:rPr lang="en" sz="1200">
                <a:solidFill>
                  <a:schemeClr val="lt1"/>
                </a:solidFill>
                <a:highlight>
                  <a:schemeClr val="accent3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2017 reform</a:t>
            </a:r>
            <a:r>
              <a:rPr lang="en" sz="1200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of the ECS formula. The previous foundation amount for each student in Connecticut was $9,687 from 2007 to 2017.</a:t>
            </a:r>
            <a:endParaRPr sz="1200"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accent2"/>
                </a:solidFill>
              </a:rPr>
              <a:t>Student Need Weights</a:t>
            </a:r>
            <a:endParaRPr sz="3400" u="sng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8459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Low Income Student Weight</a:t>
            </a:r>
            <a:endParaRPr sz="1700" b="1">
              <a:solidFill>
                <a:schemeClr val="lt1"/>
              </a:solidFill>
              <a:highlight>
                <a:schemeClr val="accent2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For students eligible for free or reduced-price lunch, the foundation amount </a:t>
            </a:r>
            <a:r>
              <a:rPr lang="en" sz="16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 by 30%</a:t>
            </a: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16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48" name="Google Shape;348;p28"/>
          <p:cNvSpPr txBox="1">
            <a:spLocks noGrp="1"/>
          </p:cNvSpPr>
          <p:nvPr>
            <p:ph type="body" idx="2"/>
          </p:nvPr>
        </p:nvSpPr>
        <p:spPr>
          <a:xfrm>
            <a:off x="2528900" y="1271600"/>
            <a:ext cx="2169000" cy="35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Concentrated Poverty Student Weight</a:t>
            </a:r>
            <a:endParaRPr sz="1700" b="1">
              <a:solidFill>
                <a:schemeClr val="lt1"/>
              </a:solidFill>
              <a:highlight>
                <a:schemeClr val="accent2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 u="sng">
                <a:latin typeface="Walter Turncoat"/>
                <a:ea typeface="Walter Turncoat"/>
                <a:cs typeface="Walter Turncoat"/>
                <a:sym typeface="Walter Turncoat"/>
              </a:rPr>
              <a:t>If</a:t>
            </a: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 the district has 60% or more students who are considered economically disadvantaged, the foundation amount for each student over the 60% threshold </a:t>
            </a:r>
            <a:r>
              <a:rPr lang="en" sz="16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 by 15%</a:t>
            </a: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16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49" name="Google Shape;349;p28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English Learner Weight</a:t>
            </a:r>
            <a:endParaRPr sz="1700" b="1">
              <a:solidFill>
                <a:schemeClr val="lt1"/>
              </a:solidFill>
              <a:highlight>
                <a:schemeClr val="accent2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For students that need additional English-language skills, the foundation amount </a:t>
            </a:r>
            <a:r>
              <a:rPr lang="en" sz="16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increases by 25%</a:t>
            </a: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16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7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51" name="Google Shape;351;p28"/>
          <p:cNvGrpSpPr/>
          <p:nvPr/>
        </p:nvGrpSpPr>
        <p:grpSpPr>
          <a:xfrm>
            <a:off x="342508" y="3989872"/>
            <a:ext cx="667508" cy="844462"/>
            <a:chOff x="3169583" y="2221097"/>
            <a:chExt cx="667508" cy="844462"/>
          </a:xfrm>
        </p:grpSpPr>
        <p:sp>
          <p:nvSpPr>
            <p:cNvPr id="352" name="Google Shape;352;p28"/>
            <p:cNvSpPr/>
            <p:nvPr/>
          </p:nvSpPr>
          <p:spPr>
            <a:xfrm flipH="1">
              <a:off x="3234866" y="28611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3" name="Google Shape;353;p28"/>
            <p:cNvSpPr/>
            <p:nvPr/>
          </p:nvSpPr>
          <p:spPr>
            <a:xfrm>
              <a:off x="3575473" y="28427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354" name="Google Shape;35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3169583" y="22210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28"/>
            <p:cNvSpPr/>
            <p:nvPr/>
          </p:nvSpPr>
          <p:spPr>
            <a:xfrm rot="311666" flipH="1">
              <a:off x="3431867" y="25730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 rot="392198" flipH="1">
              <a:off x="3595515" y="25770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 rot="-1498374" flipH="1">
              <a:off x="3375021" y="26249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>
            <a:spLocks noGrp="1"/>
          </p:cNvSpPr>
          <p:nvPr>
            <p:ph type="subTitle" idx="4294967295"/>
          </p:nvPr>
        </p:nvSpPr>
        <p:spPr>
          <a:xfrm>
            <a:off x="0" y="389500"/>
            <a:ext cx="9144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highlight>
                  <a:schemeClr val="accent5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Student Need Weights</a:t>
            </a:r>
            <a:r>
              <a:rPr lang="en" sz="2200" b="1">
                <a:solidFill>
                  <a:schemeClr val="accent5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Calculation</a:t>
            </a:r>
            <a:endParaRPr sz="2200">
              <a:solidFill>
                <a:schemeClr val="accent5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63" name="Google Shape;363;p2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64" name="Google Shape;364;p29"/>
          <p:cNvSpPr txBox="1"/>
          <p:nvPr/>
        </p:nvSpPr>
        <p:spPr>
          <a:xfrm>
            <a:off x="280225" y="1232700"/>
            <a:ext cx="2634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Need Student Count</a:t>
            </a:r>
            <a:endParaRPr sz="1700" b="1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Total students</a:t>
            </a:r>
            <a:endParaRPr sz="16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</a:t>
            </a:r>
            <a:endParaRPr sz="16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</a:t>
            </a:r>
            <a:r>
              <a:rPr lang="en" sz="16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0.3</a:t>
            </a: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* FRPL students)</a:t>
            </a:r>
            <a:endParaRPr sz="16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</a:t>
            </a:r>
            <a:endParaRPr sz="16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</a:t>
            </a:r>
            <a:r>
              <a:rPr lang="en" sz="16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0.15</a:t>
            </a: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* #Low-Income Students </a:t>
            </a:r>
            <a:r>
              <a:rPr lang="en" sz="1600" b="1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over 60%</a:t>
            </a: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)</a:t>
            </a:r>
            <a:endParaRPr sz="16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</a:t>
            </a:r>
            <a:endParaRPr sz="16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</a:t>
            </a:r>
            <a:r>
              <a:rPr lang="en" sz="16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0.25 </a:t>
            </a:r>
            <a:r>
              <a:rPr lang="en" sz="16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* ELL students)</a:t>
            </a:r>
            <a:endParaRPr sz="16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65" name="Google Shape;365;p29"/>
          <p:cNvSpPr txBox="1"/>
          <p:nvPr/>
        </p:nvSpPr>
        <p:spPr>
          <a:xfrm>
            <a:off x="6635325" y="882950"/>
            <a:ext cx="165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District A:</a:t>
            </a:r>
            <a:endParaRPr sz="1700" b="1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4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1731</a:t>
            </a:r>
            <a:endParaRPr sz="1700" b="1">
              <a:solidFill>
                <a:schemeClr val="lt1"/>
              </a:solidFill>
              <a:highlight>
                <a:schemeClr val="accent4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6635325" y="1729800"/>
            <a:ext cx="165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District B:</a:t>
            </a:r>
            <a:endParaRPr sz="17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9846</a:t>
            </a:r>
            <a:endParaRPr sz="1700" b="1">
              <a:solidFill>
                <a:schemeClr val="lt1"/>
              </a:solidFill>
              <a:highlight>
                <a:schemeClr val="accent2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6635325" y="2576650"/>
            <a:ext cx="165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District C:</a:t>
            </a:r>
            <a:endParaRPr sz="1700" b="1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1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9244</a:t>
            </a:r>
            <a:endParaRPr sz="1700" b="1">
              <a:solidFill>
                <a:schemeClr val="lt1"/>
              </a:solidFill>
              <a:highlight>
                <a:schemeClr val="accent1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3011325" y="1698150"/>
            <a:ext cx="3429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8027</a:t>
            </a:r>
            <a:r>
              <a:rPr lang="en" sz="11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+ </a:t>
            </a:r>
            <a:endParaRPr sz="11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5050) + </a:t>
            </a:r>
            <a:endParaRPr sz="11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8027*(5050/8027 - 60%))</a:t>
            </a:r>
            <a:endParaRPr sz="11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1076)</a:t>
            </a:r>
            <a:endParaRPr sz="11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69" name="Google Shape;369;p29"/>
          <p:cNvSpPr txBox="1"/>
          <p:nvPr/>
        </p:nvSpPr>
        <p:spPr>
          <a:xfrm>
            <a:off x="3011325" y="851300"/>
            <a:ext cx="3429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highlight>
                  <a:schemeClr val="accent4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1580</a:t>
            </a:r>
            <a:r>
              <a:rPr lang="en" sz="11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+ </a:t>
            </a:r>
            <a:endParaRPr sz="1100" b="1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464) + </a:t>
            </a:r>
            <a:endParaRPr sz="1100" b="1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strike="sngStrike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1580*(464/1580 - 60%))</a:t>
            </a:r>
            <a:endParaRPr sz="1100" b="1" strike="sngStrike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49)</a:t>
            </a:r>
            <a:endParaRPr sz="1100" b="1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3011325" y="2545000"/>
            <a:ext cx="3429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highlight>
                  <a:schemeClr val="accent1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8588</a:t>
            </a:r>
            <a:r>
              <a:rPr lang="en" sz="11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+ </a:t>
            </a:r>
            <a:endParaRPr sz="1100" b="1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1891) + </a:t>
            </a:r>
            <a:endParaRPr sz="1100" b="1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strike="sngStrike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8588*(1891/8588 - 60%))</a:t>
            </a:r>
            <a:endParaRPr sz="1100" b="1" strike="sngStrike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353)</a:t>
            </a:r>
            <a:endParaRPr sz="1100" b="1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3011325" y="1718575"/>
            <a:ext cx="5281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9"/>
          <p:cNvCxnSpPr/>
          <p:nvPr/>
        </p:nvCxnSpPr>
        <p:spPr>
          <a:xfrm>
            <a:off x="3011325" y="2545000"/>
            <a:ext cx="5281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9"/>
          <p:cNvCxnSpPr/>
          <p:nvPr/>
        </p:nvCxnSpPr>
        <p:spPr>
          <a:xfrm>
            <a:off x="3011325" y="3374500"/>
            <a:ext cx="5281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29"/>
          <p:cNvSpPr txBox="1"/>
          <p:nvPr/>
        </p:nvSpPr>
        <p:spPr>
          <a:xfrm>
            <a:off x="6635325" y="3423500"/>
            <a:ext cx="165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District D:</a:t>
            </a:r>
            <a:endParaRPr sz="17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6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1751</a:t>
            </a:r>
            <a:endParaRPr sz="1700" b="1">
              <a:solidFill>
                <a:schemeClr val="lt1"/>
              </a:solidFill>
              <a:highlight>
                <a:schemeClr val="accent6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75" name="Google Shape;375;p29"/>
          <p:cNvSpPr txBox="1"/>
          <p:nvPr/>
        </p:nvSpPr>
        <p:spPr>
          <a:xfrm>
            <a:off x="3011325" y="3391850"/>
            <a:ext cx="3429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highlight>
                  <a:schemeClr val="accent6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1551</a:t>
            </a:r>
            <a:r>
              <a:rPr lang="en" sz="11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+ </a:t>
            </a:r>
            <a:endParaRPr sz="11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577) + </a:t>
            </a:r>
            <a:endParaRPr sz="11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strike="sngStrike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1551*(577/1551 - 60%))</a:t>
            </a:r>
            <a:endParaRPr sz="1100" b="1" strike="sngStrike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108)</a:t>
            </a:r>
            <a:endParaRPr sz="11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>
            <a:spLocks noGrp="1"/>
          </p:cNvSpPr>
          <p:nvPr>
            <p:ph type="ctrTitle"/>
          </p:nvPr>
        </p:nvSpPr>
        <p:spPr>
          <a:xfrm>
            <a:off x="2891950" y="431625"/>
            <a:ext cx="3619800" cy="4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6"/>
                </a:solidFill>
              </a:rPr>
              <a:t>Base Aid Ratio</a:t>
            </a:r>
            <a:endParaRPr sz="3000" u="sng"/>
          </a:p>
        </p:txBody>
      </p:sp>
      <p:sp>
        <p:nvSpPr>
          <p:cNvPr id="381" name="Google Shape;381;p30"/>
          <p:cNvSpPr txBox="1">
            <a:spLocks noGrp="1"/>
          </p:cNvSpPr>
          <p:nvPr>
            <p:ph type="subTitle" idx="1"/>
          </p:nvPr>
        </p:nvSpPr>
        <p:spPr>
          <a:xfrm>
            <a:off x="2217450" y="2536175"/>
            <a:ext cx="4781100" cy="14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Property Wealth Factor </a:t>
            </a:r>
            <a:endParaRPr sz="2200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(70% of Base Aid)</a:t>
            </a:r>
            <a:endParaRPr sz="2200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alter Turncoat"/>
              <a:buChar char="➔"/>
            </a:pPr>
            <a:r>
              <a:rPr lang="en" sz="1400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can/should businesses in town contribute? </a:t>
            </a:r>
            <a:endParaRPr sz="1400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1500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1"/>
          </p:nvPr>
        </p:nvSpPr>
        <p:spPr>
          <a:xfrm>
            <a:off x="2217450" y="921525"/>
            <a:ext cx="4781100" cy="12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Determines how much the state provides </a:t>
            </a:r>
            <a:r>
              <a:rPr lang="en" sz="1600" i="1">
                <a:latin typeface="Walter Turncoat"/>
                <a:ea typeface="Walter Turncoat"/>
                <a:cs typeface="Walter Turncoat"/>
                <a:sym typeface="Walter Turncoat"/>
              </a:rPr>
              <a:t>of what is ‘needed’</a:t>
            </a: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, based on how much funding the district(s) has to support themselves. </a:t>
            </a:r>
            <a:endParaRPr sz="16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>
                <a:latin typeface="Walter Turncoat"/>
                <a:ea typeface="Walter Turncoat"/>
                <a:cs typeface="Walter Turncoat"/>
                <a:sym typeface="Walter Turncoat"/>
              </a:rPr>
              <a:t>Towns that have less money to fund their schools receive the most state aid.</a:t>
            </a:r>
            <a:endParaRPr sz="16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83" name="Google Shape;383;p30"/>
          <p:cNvSpPr txBox="1">
            <a:spLocks noGrp="1"/>
          </p:cNvSpPr>
          <p:nvPr>
            <p:ph type="subTitle" idx="1"/>
          </p:nvPr>
        </p:nvSpPr>
        <p:spPr>
          <a:xfrm>
            <a:off x="2183750" y="3557075"/>
            <a:ext cx="4950300" cy="153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Income Wealth Factor </a:t>
            </a:r>
            <a:endParaRPr sz="2200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(30% of Base Aid)</a:t>
            </a:r>
            <a:endParaRPr sz="2200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Walter Turncoat"/>
              <a:buChar char="➔"/>
            </a:pPr>
            <a:r>
              <a:rPr lang="en" sz="15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can/should people in the town contribute? </a:t>
            </a:r>
            <a:endParaRPr sz="15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subTitle" idx="1"/>
          </p:nvPr>
        </p:nvSpPr>
        <p:spPr>
          <a:xfrm>
            <a:off x="2151300" y="600475"/>
            <a:ext cx="4907100" cy="37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Property Wealth Factor (70% of Base Aid)</a:t>
            </a:r>
            <a:endParaRPr sz="1600" u="sng" dirty="0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alter Turncoat"/>
              <a:buChar char="➔"/>
            </a:pPr>
            <a:r>
              <a:rPr lang="en" sz="1600" dirty="0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0.7 * [1 – (town’s equalized net grand list per capita (ENGLPC)/ 1.35 * median equalized net grand list per capita among CT towns)] </a:t>
            </a:r>
            <a:endParaRPr sz="1600" dirty="0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2600" b="1" dirty="0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Income Wealth Factor (30% of Base Aid)</a:t>
            </a:r>
            <a:endParaRPr sz="1600" u="sng" dirty="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Walter Turncoat"/>
              <a:buChar char="➔"/>
            </a:pPr>
            <a:r>
              <a:rPr lang="en" sz="1600" dirty="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0.3 * [1 – (town’s median household income / (1.35 * median household income among CT towns))]</a:t>
            </a:r>
            <a:endParaRPr sz="1600" dirty="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1600" dirty="0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dirty="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Addition for the 19 towns with a Public Investment Community index (a measurement of wealth) value above 300 (i.e., for the least-wealthy towns): Add 6 percentage points for highest five towns, 5 points for next five towns, 4 points for next five, and 3 for remaining four</a:t>
            </a:r>
            <a:endParaRPr sz="1200" dirty="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89" name="Google Shape;389;p31"/>
          <p:cNvSpPr txBox="1">
            <a:spLocks noGrp="1"/>
          </p:cNvSpPr>
          <p:nvPr>
            <p:ph type="ctrTitle"/>
          </p:nvPr>
        </p:nvSpPr>
        <p:spPr>
          <a:xfrm>
            <a:off x="-96600" y="758600"/>
            <a:ext cx="2171700" cy="10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6"/>
                </a:solidFill>
              </a:rPr>
              <a:t>Base Aid Ratio</a:t>
            </a:r>
            <a:endParaRPr sz="3000" u="sng"/>
          </a:p>
        </p:txBody>
      </p:sp>
      <p:sp>
        <p:nvSpPr>
          <p:cNvPr id="390" name="Google Shape;390;p31"/>
          <p:cNvSpPr txBox="1"/>
          <p:nvPr/>
        </p:nvSpPr>
        <p:spPr>
          <a:xfrm>
            <a:off x="3810825" y="982445"/>
            <a:ext cx="1575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</a:t>
            </a:r>
            <a:endParaRPr sz="6000" b="1" dirty="0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</a:t>
            </a:r>
            <a:endParaRPr sz="6000" b="1" dirty="0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schools get funded? Where does the money come from?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ctrTitle"/>
          </p:nvPr>
        </p:nvSpPr>
        <p:spPr>
          <a:xfrm>
            <a:off x="2332650" y="746475"/>
            <a:ext cx="4478700" cy="35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New Thoughts on what your District might get for Funding?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District?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A</a:t>
            </a:r>
            <a:r>
              <a:rPr lang="en"/>
              <a:t>, </a:t>
            </a:r>
            <a:r>
              <a:rPr lang="en">
                <a:solidFill>
                  <a:schemeClr val="accent2"/>
                </a:solidFill>
              </a:rPr>
              <a:t>B</a:t>
            </a:r>
            <a:r>
              <a:rPr lang="en"/>
              <a:t>, </a:t>
            </a:r>
            <a:r>
              <a:rPr lang="en">
                <a:solidFill>
                  <a:schemeClr val="accent1"/>
                </a:solidFill>
              </a:rPr>
              <a:t>C</a:t>
            </a:r>
            <a:r>
              <a:rPr lang="en"/>
              <a:t>, </a:t>
            </a:r>
            <a:r>
              <a:rPr lang="en">
                <a:solidFill>
                  <a:schemeClr val="accent6"/>
                </a:solidFill>
              </a:rPr>
              <a:t>D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p33"/>
          <p:cNvGraphicFramePr/>
          <p:nvPr/>
        </p:nvGraphicFramePr>
        <p:xfrm>
          <a:off x="272950" y="199525"/>
          <a:ext cx="8750500" cy="4053630"/>
        </p:xfrm>
        <a:graphic>
          <a:graphicData uri="http://schemas.openxmlformats.org/drawingml/2006/table">
            <a:tbl>
              <a:tblPr>
                <a:noFill/>
                <a:tableStyleId>{D9161B58-635A-4B89-9B4E-BE4C41102AE4}</a:tableStyleId>
              </a:tblPr>
              <a:tblGrid>
                <a:gridCol w="175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4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9 million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98FF">
                        <a:alpha val="31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2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69 million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444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 Million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D41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6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 Million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94C">
                        <a:alpha val="31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Resident Student Count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1580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8027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8588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1551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Low Income Student Count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464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5050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1891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577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English Language Learners Count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49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1076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353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108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Median Household Income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$56,807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$55,468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$142,819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$76,360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Number of Teachers in District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108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522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789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159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Minority Enrollment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31%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85%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38%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19%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1" name="Google Shape;401;p3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02" name="Google Shape;402;p33"/>
          <p:cNvSpPr txBox="1"/>
          <p:nvPr/>
        </p:nvSpPr>
        <p:spPr>
          <a:xfrm flipH="1">
            <a:off x="657285" y="4439450"/>
            <a:ext cx="605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Here is the funding each district received for </a:t>
            </a:r>
            <a:r>
              <a:rPr lang="en" sz="15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2022</a:t>
            </a:r>
            <a:r>
              <a:rPr lang="en" sz="15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15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Fiscal year</a:t>
            </a:r>
            <a:endParaRPr sz="1500" b="1">
              <a:solidFill>
                <a:schemeClr val="accent5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grpSp>
        <p:nvGrpSpPr>
          <p:cNvPr id="403" name="Google Shape;403;p33"/>
          <p:cNvGrpSpPr/>
          <p:nvPr/>
        </p:nvGrpSpPr>
        <p:grpSpPr>
          <a:xfrm flipH="1">
            <a:off x="7745925" y="4143996"/>
            <a:ext cx="898600" cy="846854"/>
            <a:chOff x="2191791" y="4086179"/>
            <a:chExt cx="915911" cy="846854"/>
          </a:xfrm>
        </p:grpSpPr>
        <p:grpSp>
          <p:nvGrpSpPr>
            <p:cNvPr id="404" name="Google Shape;404;p33"/>
            <p:cNvGrpSpPr/>
            <p:nvPr/>
          </p:nvGrpSpPr>
          <p:grpSpPr>
            <a:xfrm>
              <a:off x="2240085" y="4086179"/>
              <a:ext cx="741676" cy="846854"/>
              <a:chOff x="6680535" y="2218704"/>
              <a:chExt cx="741676" cy="846854"/>
            </a:xfrm>
          </p:grpSpPr>
          <p:sp>
            <p:nvSpPr>
              <p:cNvPr id="405" name="Google Shape;405;p33"/>
              <p:cNvSpPr/>
              <p:nvPr/>
            </p:nvSpPr>
            <p:spPr>
              <a:xfrm rot="-772385" flipH="1">
                <a:off x="6763725" y="2874049"/>
                <a:ext cx="242258" cy="122754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4910" extrusionOk="0">
                    <a:moveTo>
                      <a:pt x="0" y="0"/>
                    </a:moveTo>
                    <a:lnTo>
                      <a:pt x="3747" y="4910"/>
                    </a:lnTo>
                    <a:lnTo>
                      <a:pt x="8140" y="905"/>
                    </a:lnTo>
                    <a:lnTo>
                      <a:pt x="9690" y="3230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6" name="Google Shape;406;p33"/>
              <p:cNvSpPr/>
              <p:nvPr/>
            </p:nvSpPr>
            <p:spPr>
              <a:xfrm>
                <a:off x="7104337" y="2842709"/>
                <a:ext cx="74300" cy="222850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8914" extrusionOk="0">
                    <a:moveTo>
                      <a:pt x="0" y="0"/>
                    </a:moveTo>
                    <a:lnTo>
                      <a:pt x="0" y="8914"/>
                    </a:lnTo>
                    <a:lnTo>
                      <a:pt x="2972" y="8914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pic>
            <p:nvPicPr>
              <p:cNvPr id="407" name="Google Shape;407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680535" y="2218704"/>
                <a:ext cx="741676" cy="6794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8" name="Google Shape;408;p33"/>
              <p:cNvSpPr/>
              <p:nvPr/>
            </p:nvSpPr>
            <p:spPr>
              <a:xfrm rot="-311666">
                <a:off x="7166454" y="2588462"/>
                <a:ext cx="69746" cy="69989"/>
              </a:xfrm>
              <a:custGeom>
                <a:avLst/>
                <a:gdLst/>
                <a:ahLst/>
                <a:cxnLst/>
                <a:rect l="l" t="t" r="r" b="b"/>
                <a:pathLst>
                  <a:path w="1262894" h="1267301" extrusionOk="0">
                    <a:moveTo>
                      <a:pt x="231059" y="1122190"/>
                    </a:moveTo>
                    <a:cubicBezTo>
                      <a:pt x="514968" y="1352060"/>
                      <a:pt x="900540" y="1299990"/>
                      <a:pt x="1120059" y="1028464"/>
                    </a:cubicBezTo>
                    <a:cubicBezTo>
                      <a:pt x="1339579" y="756938"/>
                      <a:pt x="1304209" y="308501"/>
                      <a:pt x="1026778" y="139464"/>
                    </a:cubicBezTo>
                    <a:cubicBezTo>
                      <a:pt x="749346" y="-29573"/>
                      <a:pt x="340025" y="-94216"/>
                      <a:pt x="137778" y="233190"/>
                    </a:cubicBezTo>
                    <a:cubicBezTo>
                      <a:pt x="-64469" y="560596"/>
                      <a:pt x="-52785" y="892256"/>
                      <a:pt x="231059" y="11221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3"/>
              <p:cNvSpPr/>
              <p:nvPr/>
            </p:nvSpPr>
            <p:spPr>
              <a:xfrm rot="-392198">
                <a:off x="7012638" y="2592457"/>
                <a:ext cx="59913" cy="62209"/>
              </a:xfrm>
              <a:custGeom>
                <a:avLst/>
                <a:gdLst/>
                <a:ahLst/>
                <a:cxnLst/>
                <a:rect l="l" t="t" r="r" b="b"/>
                <a:pathLst>
                  <a:path w="248016" h="257519" extrusionOk="0">
                    <a:moveTo>
                      <a:pt x="34797" y="41482"/>
                    </a:moveTo>
                    <a:cubicBezTo>
                      <a:pt x="-15305" y="89424"/>
                      <a:pt x="-9653" y="162830"/>
                      <a:pt x="41147" y="218393"/>
                    </a:cubicBezTo>
                    <a:cubicBezTo>
                      <a:pt x="91947" y="273955"/>
                      <a:pt x="178624" y="269193"/>
                      <a:pt x="218057" y="211408"/>
                    </a:cubicBezTo>
                    <a:cubicBezTo>
                      <a:pt x="257491" y="153623"/>
                      <a:pt x="260603" y="87011"/>
                      <a:pt x="211707" y="34497"/>
                    </a:cubicBezTo>
                    <a:cubicBezTo>
                      <a:pt x="162813" y="-18017"/>
                      <a:pt x="84962" y="-6460"/>
                      <a:pt x="34797" y="414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3"/>
              <p:cNvSpPr/>
              <p:nvPr/>
            </p:nvSpPr>
            <p:spPr>
              <a:xfrm>
                <a:off x="7087525" y="2693229"/>
                <a:ext cx="75900" cy="1056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33"/>
            <p:cNvGrpSpPr/>
            <p:nvPr/>
          </p:nvGrpSpPr>
          <p:grpSpPr>
            <a:xfrm>
              <a:off x="2191791" y="4474214"/>
              <a:ext cx="915911" cy="173647"/>
              <a:chOff x="774405" y="3971309"/>
              <a:chExt cx="1364790" cy="173647"/>
            </a:xfrm>
          </p:grpSpPr>
          <p:sp>
            <p:nvSpPr>
              <p:cNvPr id="412" name="Google Shape;412;p33"/>
              <p:cNvSpPr/>
              <p:nvPr/>
            </p:nvSpPr>
            <p:spPr>
              <a:xfrm rot="10800000" flipH="1">
                <a:off x="774405" y="3995238"/>
                <a:ext cx="368599" cy="149719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3799" extrusionOk="0">
                    <a:moveTo>
                      <a:pt x="10657" y="2960"/>
                    </a:moveTo>
                    <a:cubicBezTo>
                      <a:pt x="9374" y="3059"/>
                      <a:pt x="4736" y="4045"/>
                      <a:pt x="2960" y="3552"/>
                    </a:cubicBezTo>
                    <a:cubicBezTo>
                      <a:pt x="1184" y="3059"/>
                      <a:pt x="493" y="592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13" name="Google Shape;413;p33"/>
              <p:cNvSpPr/>
              <p:nvPr/>
            </p:nvSpPr>
            <p:spPr>
              <a:xfrm rot="10800000">
                <a:off x="1770596" y="3971309"/>
                <a:ext cx="368599" cy="149719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3799" extrusionOk="0">
                    <a:moveTo>
                      <a:pt x="10657" y="2960"/>
                    </a:moveTo>
                    <a:cubicBezTo>
                      <a:pt x="9374" y="3059"/>
                      <a:pt x="4736" y="4045"/>
                      <a:pt x="2960" y="3552"/>
                    </a:cubicBezTo>
                    <a:cubicBezTo>
                      <a:pt x="1184" y="3059"/>
                      <a:pt x="493" y="592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14" name="Google Shape;414;p33"/>
          <p:cNvSpPr/>
          <p:nvPr/>
        </p:nvSpPr>
        <p:spPr>
          <a:xfrm rot="-5400000" flipH="1">
            <a:off x="3390275" y="1464925"/>
            <a:ext cx="593400" cy="6375000"/>
          </a:xfrm>
          <a:prstGeom prst="wedgeRoundRectCallout">
            <a:avLst>
              <a:gd name="adj1" fmla="val -16670"/>
              <a:gd name="adj2" fmla="val 56771"/>
              <a:gd name="adj3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" name="Google Shape;419;p34"/>
          <p:cNvGraphicFramePr/>
          <p:nvPr/>
        </p:nvGraphicFramePr>
        <p:xfrm>
          <a:off x="272950" y="199525"/>
          <a:ext cx="8750500" cy="4053630"/>
        </p:xfrm>
        <a:graphic>
          <a:graphicData uri="http://schemas.openxmlformats.org/drawingml/2006/table">
            <a:tbl>
              <a:tblPr>
                <a:noFill/>
                <a:tableStyleId>{D9161B58-635A-4B89-9B4E-BE4C41102AE4}</a:tableStyleId>
              </a:tblPr>
              <a:tblGrid>
                <a:gridCol w="175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Mansfield</a:t>
                      </a: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4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9 million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98FF">
                        <a:alpha val="31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East Hartford</a:t>
                      </a: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2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69 million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E444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Greenwich</a:t>
                      </a: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 Million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D41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Clinton</a:t>
                      </a:r>
                      <a:endParaRPr sz="15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chemeClr val="accent6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 Million</a:t>
                      </a:r>
                      <a:endParaRPr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94C">
                        <a:alpha val="31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Resident Student Count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1580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8027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8588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1551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Low Income Student Count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464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5050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1891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577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English Language Learners Count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49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1076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353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108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Median Household Income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$56,807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$55,468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$142,819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$76,360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Number of Teachers in District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108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522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789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159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Minority Enrollment</a:t>
                      </a:r>
                      <a:endParaRPr sz="1200"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31%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85%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38%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19%</a:t>
                      </a: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" name="Google Shape;420;p3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21" name="Google Shape;421;p34"/>
          <p:cNvSpPr txBox="1"/>
          <p:nvPr/>
        </p:nvSpPr>
        <p:spPr>
          <a:xfrm flipH="1">
            <a:off x="657285" y="4439450"/>
            <a:ext cx="6059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Here is the funding each district received for </a:t>
            </a:r>
            <a:r>
              <a:rPr lang="en" sz="15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2022</a:t>
            </a:r>
            <a:r>
              <a:rPr lang="en" sz="15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15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Fiscal year</a:t>
            </a:r>
            <a:endParaRPr sz="1500" b="1">
              <a:solidFill>
                <a:schemeClr val="accent5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grpSp>
        <p:nvGrpSpPr>
          <p:cNvPr id="422" name="Google Shape;422;p34"/>
          <p:cNvGrpSpPr/>
          <p:nvPr/>
        </p:nvGrpSpPr>
        <p:grpSpPr>
          <a:xfrm flipH="1">
            <a:off x="7745925" y="4143996"/>
            <a:ext cx="898600" cy="846854"/>
            <a:chOff x="2191791" y="4086179"/>
            <a:chExt cx="915911" cy="846854"/>
          </a:xfrm>
        </p:grpSpPr>
        <p:grpSp>
          <p:nvGrpSpPr>
            <p:cNvPr id="423" name="Google Shape;423;p34"/>
            <p:cNvGrpSpPr/>
            <p:nvPr/>
          </p:nvGrpSpPr>
          <p:grpSpPr>
            <a:xfrm>
              <a:off x="2240085" y="4086179"/>
              <a:ext cx="741676" cy="846854"/>
              <a:chOff x="6680535" y="2218704"/>
              <a:chExt cx="741676" cy="846854"/>
            </a:xfrm>
          </p:grpSpPr>
          <p:sp>
            <p:nvSpPr>
              <p:cNvPr id="424" name="Google Shape;424;p34"/>
              <p:cNvSpPr/>
              <p:nvPr/>
            </p:nvSpPr>
            <p:spPr>
              <a:xfrm rot="-772385" flipH="1">
                <a:off x="6763725" y="2874049"/>
                <a:ext cx="242258" cy="122754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4910" extrusionOk="0">
                    <a:moveTo>
                      <a:pt x="0" y="0"/>
                    </a:moveTo>
                    <a:lnTo>
                      <a:pt x="3747" y="4910"/>
                    </a:lnTo>
                    <a:lnTo>
                      <a:pt x="8140" y="905"/>
                    </a:lnTo>
                    <a:lnTo>
                      <a:pt x="9690" y="3230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5" name="Google Shape;425;p34"/>
              <p:cNvSpPr/>
              <p:nvPr/>
            </p:nvSpPr>
            <p:spPr>
              <a:xfrm>
                <a:off x="7104337" y="2842709"/>
                <a:ext cx="74300" cy="222850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8914" extrusionOk="0">
                    <a:moveTo>
                      <a:pt x="0" y="0"/>
                    </a:moveTo>
                    <a:lnTo>
                      <a:pt x="0" y="8914"/>
                    </a:lnTo>
                    <a:lnTo>
                      <a:pt x="2972" y="8914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pic>
            <p:nvPicPr>
              <p:cNvPr id="426" name="Google Shape;426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680535" y="2218704"/>
                <a:ext cx="741676" cy="6794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7" name="Google Shape;427;p34"/>
              <p:cNvSpPr/>
              <p:nvPr/>
            </p:nvSpPr>
            <p:spPr>
              <a:xfrm rot="-311666">
                <a:off x="7166454" y="2588462"/>
                <a:ext cx="69746" cy="69989"/>
              </a:xfrm>
              <a:custGeom>
                <a:avLst/>
                <a:gdLst/>
                <a:ahLst/>
                <a:cxnLst/>
                <a:rect l="l" t="t" r="r" b="b"/>
                <a:pathLst>
                  <a:path w="1262894" h="1267301" extrusionOk="0">
                    <a:moveTo>
                      <a:pt x="231059" y="1122190"/>
                    </a:moveTo>
                    <a:cubicBezTo>
                      <a:pt x="514968" y="1352060"/>
                      <a:pt x="900540" y="1299990"/>
                      <a:pt x="1120059" y="1028464"/>
                    </a:cubicBezTo>
                    <a:cubicBezTo>
                      <a:pt x="1339579" y="756938"/>
                      <a:pt x="1304209" y="308501"/>
                      <a:pt x="1026778" y="139464"/>
                    </a:cubicBezTo>
                    <a:cubicBezTo>
                      <a:pt x="749346" y="-29573"/>
                      <a:pt x="340025" y="-94216"/>
                      <a:pt x="137778" y="233190"/>
                    </a:cubicBezTo>
                    <a:cubicBezTo>
                      <a:pt x="-64469" y="560596"/>
                      <a:pt x="-52785" y="892256"/>
                      <a:pt x="231059" y="11221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4"/>
              <p:cNvSpPr/>
              <p:nvPr/>
            </p:nvSpPr>
            <p:spPr>
              <a:xfrm rot="-392198">
                <a:off x="7012638" y="2592457"/>
                <a:ext cx="59913" cy="62209"/>
              </a:xfrm>
              <a:custGeom>
                <a:avLst/>
                <a:gdLst/>
                <a:ahLst/>
                <a:cxnLst/>
                <a:rect l="l" t="t" r="r" b="b"/>
                <a:pathLst>
                  <a:path w="248016" h="257519" extrusionOk="0">
                    <a:moveTo>
                      <a:pt x="34797" y="41482"/>
                    </a:moveTo>
                    <a:cubicBezTo>
                      <a:pt x="-15305" y="89424"/>
                      <a:pt x="-9653" y="162830"/>
                      <a:pt x="41147" y="218393"/>
                    </a:cubicBezTo>
                    <a:cubicBezTo>
                      <a:pt x="91947" y="273955"/>
                      <a:pt x="178624" y="269193"/>
                      <a:pt x="218057" y="211408"/>
                    </a:cubicBezTo>
                    <a:cubicBezTo>
                      <a:pt x="257491" y="153623"/>
                      <a:pt x="260603" y="87011"/>
                      <a:pt x="211707" y="34497"/>
                    </a:cubicBezTo>
                    <a:cubicBezTo>
                      <a:pt x="162813" y="-18017"/>
                      <a:pt x="84962" y="-6460"/>
                      <a:pt x="34797" y="414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4"/>
              <p:cNvSpPr/>
              <p:nvPr/>
            </p:nvSpPr>
            <p:spPr>
              <a:xfrm>
                <a:off x="7087525" y="2693229"/>
                <a:ext cx="75900" cy="1056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34"/>
            <p:cNvGrpSpPr/>
            <p:nvPr/>
          </p:nvGrpSpPr>
          <p:grpSpPr>
            <a:xfrm>
              <a:off x="2191791" y="4474214"/>
              <a:ext cx="915911" cy="173647"/>
              <a:chOff x="774405" y="3971309"/>
              <a:chExt cx="1364790" cy="173647"/>
            </a:xfrm>
          </p:grpSpPr>
          <p:sp>
            <p:nvSpPr>
              <p:cNvPr id="431" name="Google Shape;431;p34"/>
              <p:cNvSpPr/>
              <p:nvPr/>
            </p:nvSpPr>
            <p:spPr>
              <a:xfrm rot="10800000" flipH="1">
                <a:off x="774405" y="3995238"/>
                <a:ext cx="368599" cy="149719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3799" extrusionOk="0">
                    <a:moveTo>
                      <a:pt x="10657" y="2960"/>
                    </a:moveTo>
                    <a:cubicBezTo>
                      <a:pt x="9374" y="3059"/>
                      <a:pt x="4736" y="4045"/>
                      <a:pt x="2960" y="3552"/>
                    </a:cubicBezTo>
                    <a:cubicBezTo>
                      <a:pt x="1184" y="3059"/>
                      <a:pt x="493" y="592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2" name="Google Shape;432;p34"/>
              <p:cNvSpPr/>
              <p:nvPr/>
            </p:nvSpPr>
            <p:spPr>
              <a:xfrm rot="10800000">
                <a:off x="1770596" y="3971309"/>
                <a:ext cx="368599" cy="149719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3799" extrusionOk="0">
                    <a:moveTo>
                      <a:pt x="10657" y="2960"/>
                    </a:moveTo>
                    <a:cubicBezTo>
                      <a:pt x="9374" y="3059"/>
                      <a:pt x="4736" y="4045"/>
                      <a:pt x="2960" y="3552"/>
                    </a:cubicBezTo>
                    <a:cubicBezTo>
                      <a:pt x="1184" y="3059"/>
                      <a:pt x="493" y="592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33" name="Google Shape;433;p34"/>
          <p:cNvSpPr/>
          <p:nvPr/>
        </p:nvSpPr>
        <p:spPr>
          <a:xfrm rot="-5400000" flipH="1">
            <a:off x="3390275" y="1464925"/>
            <a:ext cx="593400" cy="6375000"/>
          </a:xfrm>
          <a:prstGeom prst="wedgeRoundRectCallout">
            <a:avLst>
              <a:gd name="adj1" fmla="val -16670"/>
              <a:gd name="adj2" fmla="val 56771"/>
              <a:gd name="adj3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"/>
          <p:cNvSpPr txBox="1">
            <a:spLocks noGrp="1"/>
          </p:cNvSpPr>
          <p:nvPr>
            <p:ph type="ctrTitle" idx="4294967295"/>
          </p:nvPr>
        </p:nvSpPr>
        <p:spPr>
          <a:xfrm>
            <a:off x="2040375" y="1770725"/>
            <a:ext cx="50631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DISCUSSION</a:t>
            </a:r>
            <a:endParaRPr sz="6000"/>
          </a:p>
        </p:txBody>
      </p:sp>
      <p:sp>
        <p:nvSpPr>
          <p:cNvPr id="439" name="Google Shape;439;p35"/>
          <p:cNvSpPr txBox="1">
            <a:spLocks noGrp="1"/>
          </p:cNvSpPr>
          <p:nvPr>
            <p:ph type="subTitle" idx="4294967295"/>
          </p:nvPr>
        </p:nvSpPr>
        <p:spPr>
          <a:xfrm>
            <a:off x="1750225" y="2734900"/>
            <a:ext cx="5554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Walter Turncoat"/>
                <a:ea typeface="Walter Turncoat"/>
                <a:cs typeface="Walter Turncoat"/>
                <a:sym typeface="Walter Turncoat"/>
              </a:rPr>
              <a:t>What do you think about each component?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000">
                <a:latin typeface="Walter Turncoat"/>
                <a:ea typeface="Walter Turncoat"/>
                <a:cs typeface="Walter Turncoat"/>
                <a:sym typeface="Walter Turncoat"/>
              </a:rPr>
              <a:t>Are they “fair”? What is “fair”?</a:t>
            </a:r>
            <a:endParaRPr sz="20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40" name="Google Shape;440;p35"/>
          <p:cNvSpPr/>
          <p:nvPr/>
        </p:nvSpPr>
        <p:spPr>
          <a:xfrm>
            <a:off x="3776340" y="243688"/>
            <a:ext cx="1075929" cy="97928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41" name="Google Shape;441;p35"/>
          <p:cNvSpPr/>
          <p:nvPr/>
        </p:nvSpPr>
        <p:spPr>
          <a:xfrm rot="1338545">
            <a:off x="2609729" y="669026"/>
            <a:ext cx="618474" cy="56167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3374602" y="92125"/>
            <a:ext cx="275375" cy="24036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43" name="Google Shape;443;p35"/>
          <p:cNvSpPr/>
          <p:nvPr/>
        </p:nvSpPr>
        <p:spPr>
          <a:xfrm rot="2305160">
            <a:off x="3201745" y="1178458"/>
            <a:ext cx="187460" cy="17977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44" name="Google Shape;444;p3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45" name="Google Shape;445;p35"/>
          <p:cNvSpPr txBox="1"/>
          <p:nvPr/>
        </p:nvSpPr>
        <p:spPr>
          <a:xfrm>
            <a:off x="6257550" y="766375"/>
            <a:ext cx="3000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alter Turncoat"/>
              <a:buChar char="➜"/>
            </a:pPr>
            <a:r>
              <a:rPr lang="en" sz="15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Foundation</a:t>
            </a:r>
            <a:endParaRPr sz="15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alter Turncoat"/>
              <a:buChar char="➜"/>
            </a:pPr>
            <a:r>
              <a:rPr lang="en" sz="15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Student Need Weights</a:t>
            </a:r>
            <a:endParaRPr sz="15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Walter Turncoat"/>
              <a:buChar char="➜"/>
            </a:pPr>
            <a:r>
              <a:rPr lang="en" sz="15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Base Aid Ratio</a:t>
            </a:r>
            <a:endParaRPr sz="5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 txBox="1">
            <a:spLocks noGrp="1"/>
          </p:cNvSpPr>
          <p:nvPr>
            <p:ph type="subTitle" idx="4294967295"/>
          </p:nvPr>
        </p:nvSpPr>
        <p:spPr>
          <a:xfrm>
            <a:off x="0" y="389500"/>
            <a:ext cx="9144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ECS formula for </a:t>
            </a:r>
            <a:r>
              <a:rPr lang="en" sz="2200" b="1">
                <a:solidFill>
                  <a:schemeClr val="lt1"/>
                </a:solidFill>
                <a:highlight>
                  <a:schemeClr val="accent4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Mansfield</a:t>
            </a:r>
            <a:r>
              <a:rPr lang="en" sz="22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22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1" name="Google Shape;451;p3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52" name="Google Shape;452;p36"/>
          <p:cNvSpPr txBox="1"/>
          <p:nvPr/>
        </p:nvSpPr>
        <p:spPr>
          <a:xfrm>
            <a:off x="1919650" y="2086000"/>
            <a:ext cx="2634900" cy="1616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Need Student Count</a:t>
            </a: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Total students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FRPL students)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#Low-Income Students over 60%)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ELL students)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15381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4" name="Google Shape;454;p36"/>
          <p:cNvSpPr txBox="1"/>
          <p:nvPr/>
        </p:nvSpPr>
        <p:spPr>
          <a:xfrm>
            <a:off x="5016075" y="2016700"/>
            <a:ext cx="1756500" cy="2001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Base Aid Ratio</a:t>
            </a:r>
            <a:endParaRPr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Determining how much of the needed $ the state government should provide outside of district self-funding.</a:t>
            </a:r>
            <a:endParaRPr sz="13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5" name="Google Shape;455;p36"/>
          <p:cNvSpPr txBox="1"/>
          <p:nvPr/>
        </p:nvSpPr>
        <p:spPr>
          <a:xfrm>
            <a:off x="212000" y="2086000"/>
            <a:ext cx="1304400" cy="396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Foundation</a:t>
            </a:r>
            <a:endParaRPr b="1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6" name="Google Shape;456;p36"/>
          <p:cNvSpPr txBox="1"/>
          <p:nvPr/>
        </p:nvSpPr>
        <p:spPr>
          <a:xfrm>
            <a:off x="45894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6815275" y="1233825"/>
            <a:ext cx="2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 $ 8,869,950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8" name="Google Shape;458;p36"/>
          <p:cNvSpPr txBox="1"/>
          <p:nvPr/>
        </p:nvSpPr>
        <p:spPr>
          <a:xfrm>
            <a:off x="7169450" y="2086009"/>
            <a:ext cx="1598100" cy="1569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Initial Grant</a:t>
            </a: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59" name="Google Shape;459;p36"/>
          <p:cNvSpPr txBox="1"/>
          <p:nvPr/>
        </p:nvSpPr>
        <p:spPr>
          <a:xfrm>
            <a:off x="7044650" y="2709325"/>
            <a:ext cx="18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*Not including Regional School District Bonus</a:t>
            </a:r>
            <a:endParaRPr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60" name="Google Shape;460;p36"/>
          <p:cNvSpPr txBox="1"/>
          <p:nvPr/>
        </p:nvSpPr>
        <p:spPr>
          <a:xfrm>
            <a:off x="6799613" y="20167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61" name="Google Shape;461;p36"/>
          <p:cNvSpPr txBox="1"/>
          <p:nvPr/>
        </p:nvSpPr>
        <p:spPr>
          <a:xfrm>
            <a:off x="152000" y="12208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$11,525</a:t>
            </a:r>
            <a:endParaRPr sz="19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62" name="Google Shape;462;p36"/>
          <p:cNvSpPr txBox="1"/>
          <p:nvPr/>
        </p:nvSpPr>
        <p:spPr>
          <a:xfrm>
            <a:off x="4589425" y="1189913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63" name="Google Shape;463;p36"/>
          <p:cNvSpPr txBox="1"/>
          <p:nvPr/>
        </p:nvSpPr>
        <p:spPr>
          <a:xfrm>
            <a:off x="1538125" y="1220825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64" name="Google Shape;464;p36"/>
          <p:cNvSpPr txBox="1"/>
          <p:nvPr/>
        </p:nvSpPr>
        <p:spPr>
          <a:xfrm>
            <a:off x="2611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1,731</a:t>
            </a:r>
            <a:endParaRPr sz="19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65" name="Google Shape;465;p36"/>
          <p:cNvSpPr txBox="1"/>
          <p:nvPr/>
        </p:nvSpPr>
        <p:spPr>
          <a:xfrm>
            <a:off x="5320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44.45%</a:t>
            </a:r>
            <a:endParaRPr sz="19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7"/>
          <p:cNvSpPr txBox="1">
            <a:spLocks noGrp="1"/>
          </p:cNvSpPr>
          <p:nvPr>
            <p:ph type="subTitle" idx="4294967295"/>
          </p:nvPr>
        </p:nvSpPr>
        <p:spPr>
          <a:xfrm>
            <a:off x="0" y="389500"/>
            <a:ext cx="9144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ECS formula for </a:t>
            </a:r>
            <a:r>
              <a:rPr lang="en" sz="2200" b="1">
                <a:solidFill>
                  <a:schemeClr val="lt1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East Hartford</a:t>
            </a:r>
            <a:r>
              <a:rPr lang="en" sz="22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2200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1" name="Google Shape;471;p3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72" name="Google Shape;472;p37"/>
          <p:cNvSpPr txBox="1"/>
          <p:nvPr/>
        </p:nvSpPr>
        <p:spPr>
          <a:xfrm>
            <a:off x="1919650" y="2086000"/>
            <a:ext cx="2634900" cy="1616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Need Student Count</a:t>
            </a: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Total students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FRPL students)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#Low-Income Students over 60%)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ELL students)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3" name="Google Shape;473;p37"/>
          <p:cNvSpPr txBox="1"/>
          <p:nvPr/>
        </p:nvSpPr>
        <p:spPr>
          <a:xfrm>
            <a:off x="15381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4" name="Google Shape;474;p37"/>
          <p:cNvSpPr txBox="1"/>
          <p:nvPr/>
        </p:nvSpPr>
        <p:spPr>
          <a:xfrm>
            <a:off x="5016075" y="2016700"/>
            <a:ext cx="1756500" cy="2001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Base Aid Ratio</a:t>
            </a:r>
            <a:endParaRPr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Determining how much of the needed $ the state government should provide outside of district self-funding.</a:t>
            </a:r>
            <a:endParaRPr sz="13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5" name="Google Shape;475;p37"/>
          <p:cNvSpPr txBox="1"/>
          <p:nvPr/>
        </p:nvSpPr>
        <p:spPr>
          <a:xfrm>
            <a:off x="212000" y="2086000"/>
            <a:ext cx="1304400" cy="4002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Foundation</a:t>
            </a:r>
            <a:endParaRPr b="1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6" name="Google Shape;476;p37"/>
          <p:cNvSpPr txBox="1"/>
          <p:nvPr/>
        </p:nvSpPr>
        <p:spPr>
          <a:xfrm>
            <a:off x="45894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7" name="Google Shape;477;p37"/>
          <p:cNvSpPr txBox="1"/>
          <p:nvPr/>
        </p:nvSpPr>
        <p:spPr>
          <a:xfrm>
            <a:off x="6815275" y="1233825"/>
            <a:ext cx="2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 $ 69,473,812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8" name="Google Shape;478;p37"/>
          <p:cNvSpPr txBox="1"/>
          <p:nvPr/>
        </p:nvSpPr>
        <p:spPr>
          <a:xfrm>
            <a:off x="7169450" y="2086009"/>
            <a:ext cx="1598100" cy="1569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Initial Grant</a:t>
            </a: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79" name="Google Shape;479;p37"/>
          <p:cNvSpPr txBox="1"/>
          <p:nvPr/>
        </p:nvSpPr>
        <p:spPr>
          <a:xfrm>
            <a:off x="7044650" y="2709325"/>
            <a:ext cx="18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*Not including Regional School District Bonus</a:t>
            </a:r>
            <a:endParaRPr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80" name="Google Shape;480;p37"/>
          <p:cNvSpPr txBox="1"/>
          <p:nvPr/>
        </p:nvSpPr>
        <p:spPr>
          <a:xfrm>
            <a:off x="6799613" y="20167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81" name="Google Shape;481;p37"/>
          <p:cNvSpPr txBox="1"/>
          <p:nvPr/>
        </p:nvSpPr>
        <p:spPr>
          <a:xfrm>
            <a:off x="152000" y="12208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$11,525</a:t>
            </a:r>
            <a:endParaRPr sz="19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82" name="Google Shape;482;p37"/>
          <p:cNvSpPr txBox="1"/>
          <p:nvPr/>
        </p:nvSpPr>
        <p:spPr>
          <a:xfrm>
            <a:off x="4589425" y="1189913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83" name="Google Shape;483;p37"/>
          <p:cNvSpPr txBox="1"/>
          <p:nvPr/>
        </p:nvSpPr>
        <p:spPr>
          <a:xfrm>
            <a:off x="1538125" y="1220825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84" name="Google Shape;484;p37"/>
          <p:cNvSpPr txBox="1"/>
          <p:nvPr/>
        </p:nvSpPr>
        <p:spPr>
          <a:xfrm>
            <a:off x="2611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9,846</a:t>
            </a:r>
            <a:endParaRPr sz="19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85" name="Google Shape;485;p37"/>
          <p:cNvSpPr txBox="1"/>
          <p:nvPr/>
        </p:nvSpPr>
        <p:spPr>
          <a:xfrm>
            <a:off x="5320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61.23%</a:t>
            </a:r>
            <a:endParaRPr sz="19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8"/>
          <p:cNvSpPr txBox="1">
            <a:spLocks noGrp="1"/>
          </p:cNvSpPr>
          <p:nvPr>
            <p:ph type="subTitle" idx="4294967295"/>
          </p:nvPr>
        </p:nvSpPr>
        <p:spPr>
          <a:xfrm>
            <a:off x="0" y="389500"/>
            <a:ext cx="9144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ECS formula for </a:t>
            </a:r>
            <a:r>
              <a:rPr lang="en" sz="2200" b="1">
                <a:solidFill>
                  <a:schemeClr val="lt1"/>
                </a:solidFill>
                <a:highlight>
                  <a:schemeClr val="accent1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Greenwich</a:t>
            </a:r>
            <a:r>
              <a:rPr lang="en" sz="22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22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1" name="Google Shape;491;p3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92" name="Google Shape;492;p38"/>
          <p:cNvSpPr txBox="1"/>
          <p:nvPr/>
        </p:nvSpPr>
        <p:spPr>
          <a:xfrm>
            <a:off x="1919650" y="2086000"/>
            <a:ext cx="2634900" cy="1616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Need Student Count</a:t>
            </a: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Total students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FRPL students)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#Low-Income Students over 60%)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ELL students)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3" name="Google Shape;493;p38"/>
          <p:cNvSpPr txBox="1"/>
          <p:nvPr/>
        </p:nvSpPr>
        <p:spPr>
          <a:xfrm>
            <a:off x="15381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4" name="Google Shape;494;p38"/>
          <p:cNvSpPr txBox="1"/>
          <p:nvPr/>
        </p:nvSpPr>
        <p:spPr>
          <a:xfrm>
            <a:off x="5016075" y="2016700"/>
            <a:ext cx="1756500" cy="2001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Base Aid Ratio</a:t>
            </a:r>
            <a:endParaRPr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Determining how much of the needed $ the state government should provide outside of district self-funding.</a:t>
            </a:r>
            <a:endParaRPr sz="13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5" name="Google Shape;495;p38"/>
          <p:cNvSpPr txBox="1"/>
          <p:nvPr/>
        </p:nvSpPr>
        <p:spPr>
          <a:xfrm>
            <a:off x="212000" y="2086000"/>
            <a:ext cx="1304400" cy="4002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Foundation</a:t>
            </a:r>
            <a:endParaRPr b="1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6" name="Google Shape;496;p38"/>
          <p:cNvSpPr txBox="1"/>
          <p:nvPr/>
        </p:nvSpPr>
        <p:spPr>
          <a:xfrm>
            <a:off x="45894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7" name="Google Shape;497;p38"/>
          <p:cNvSpPr txBox="1"/>
          <p:nvPr/>
        </p:nvSpPr>
        <p:spPr>
          <a:xfrm>
            <a:off x="6815275" y="1233825"/>
            <a:ext cx="2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 $ 1,065,326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8" name="Google Shape;498;p38"/>
          <p:cNvSpPr txBox="1"/>
          <p:nvPr/>
        </p:nvSpPr>
        <p:spPr>
          <a:xfrm>
            <a:off x="7169450" y="2086009"/>
            <a:ext cx="1598100" cy="1569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Initial Grant</a:t>
            </a: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99" name="Google Shape;499;p38"/>
          <p:cNvSpPr txBox="1"/>
          <p:nvPr/>
        </p:nvSpPr>
        <p:spPr>
          <a:xfrm>
            <a:off x="7044650" y="2709325"/>
            <a:ext cx="18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*Not including Regional School District Bonus</a:t>
            </a:r>
            <a:endParaRPr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00" name="Google Shape;500;p38"/>
          <p:cNvSpPr txBox="1"/>
          <p:nvPr/>
        </p:nvSpPr>
        <p:spPr>
          <a:xfrm>
            <a:off x="6799613" y="20167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01" name="Google Shape;501;p38"/>
          <p:cNvSpPr txBox="1"/>
          <p:nvPr/>
        </p:nvSpPr>
        <p:spPr>
          <a:xfrm>
            <a:off x="152000" y="12208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$11,525</a:t>
            </a:r>
            <a:endParaRPr sz="19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02" name="Google Shape;502;p38"/>
          <p:cNvSpPr txBox="1"/>
          <p:nvPr/>
        </p:nvSpPr>
        <p:spPr>
          <a:xfrm>
            <a:off x="4589425" y="1189913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03" name="Google Shape;503;p38"/>
          <p:cNvSpPr txBox="1"/>
          <p:nvPr/>
        </p:nvSpPr>
        <p:spPr>
          <a:xfrm>
            <a:off x="1538125" y="1220825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04" name="Google Shape;504;p38"/>
          <p:cNvSpPr txBox="1"/>
          <p:nvPr/>
        </p:nvSpPr>
        <p:spPr>
          <a:xfrm>
            <a:off x="2611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9,244</a:t>
            </a:r>
            <a:endParaRPr sz="19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05" name="Google Shape;505;p38"/>
          <p:cNvSpPr txBox="1"/>
          <p:nvPr/>
        </p:nvSpPr>
        <p:spPr>
          <a:xfrm>
            <a:off x="5320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1.00%</a:t>
            </a:r>
            <a:endParaRPr sz="19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9"/>
          <p:cNvSpPr txBox="1">
            <a:spLocks noGrp="1"/>
          </p:cNvSpPr>
          <p:nvPr>
            <p:ph type="subTitle" idx="4294967295"/>
          </p:nvPr>
        </p:nvSpPr>
        <p:spPr>
          <a:xfrm>
            <a:off x="0" y="389500"/>
            <a:ext cx="9144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ECS formula for </a:t>
            </a:r>
            <a:r>
              <a:rPr lang="en" sz="2200" b="1">
                <a:solidFill>
                  <a:schemeClr val="lt1"/>
                </a:solidFill>
                <a:highlight>
                  <a:schemeClr val="accent6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Clinton</a:t>
            </a:r>
            <a:r>
              <a:rPr lang="en" sz="22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22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1" name="Google Shape;511;p3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12" name="Google Shape;512;p39"/>
          <p:cNvSpPr txBox="1"/>
          <p:nvPr/>
        </p:nvSpPr>
        <p:spPr>
          <a:xfrm>
            <a:off x="1919650" y="2086000"/>
            <a:ext cx="2634900" cy="1616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Need Student Count</a:t>
            </a: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Total students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(0.3 * FRPL students) + 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(0.15 * #Low-Income Students over 60%)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+ (0.25 * ELL students)</a:t>
            </a:r>
            <a:endParaRPr sz="13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3" name="Google Shape;513;p39"/>
          <p:cNvSpPr txBox="1"/>
          <p:nvPr/>
        </p:nvSpPr>
        <p:spPr>
          <a:xfrm>
            <a:off x="15381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4" name="Google Shape;514;p39"/>
          <p:cNvSpPr txBox="1"/>
          <p:nvPr/>
        </p:nvSpPr>
        <p:spPr>
          <a:xfrm>
            <a:off x="5016075" y="2016700"/>
            <a:ext cx="1756500" cy="20010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Base Aid Ratio</a:t>
            </a:r>
            <a:endParaRPr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Determining how much of the needed $ the state government should provide outside of district self-funding.</a:t>
            </a:r>
            <a:endParaRPr sz="13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5" name="Google Shape;515;p39"/>
          <p:cNvSpPr txBox="1"/>
          <p:nvPr/>
        </p:nvSpPr>
        <p:spPr>
          <a:xfrm>
            <a:off x="212000" y="2086000"/>
            <a:ext cx="1304400" cy="4002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Foundation</a:t>
            </a:r>
            <a:endParaRPr b="1" u="sng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6" name="Google Shape;516;p39"/>
          <p:cNvSpPr txBox="1"/>
          <p:nvPr/>
        </p:nvSpPr>
        <p:spPr>
          <a:xfrm>
            <a:off x="4589425" y="20860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7" name="Google Shape;517;p39"/>
          <p:cNvSpPr txBox="1"/>
          <p:nvPr/>
        </p:nvSpPr>
        <p:spPr>
          <a:xfrm>
            <a:off x="6815275" y="1233825"/>
            <a:ext cx="2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 $ 3,218,000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8" name="Google Shape;518;p39"/>
          <p:cNvSpPr txBox="1"/>
          <p:nvPr/>
        </p:nvSpPr>
        <p:spPr>
          <a:xfrm>
            <a:off x="7169450" y="2086009"/>
            <a:ext cx="1598100" cy="1569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Initial Grant</a:t>
            </a: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19" name="Google Shape;519;p39"/>
          <p:cNvSpPr txBox="1"/>
          <p:nvPr/>
        </p:nvSpPr>
        <p:spPr>
          <a:xfrm>
            <a:off x="7044650" y="2709325"/>
            <a:ext cx="18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*Not including Regional School District Bonus</a:t>
            </a:r>
            <a:endParaRPr>
              <a:solidFill>
                <a:schemeClr val="dk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20" name="Google Shape;520;p39"/>
          <p:cNvSpPr txBox="1"/>
          <p:nvPr/>
        </p:nvSpPr>
        <p:spPr>
          <a:xfrm>
            <a:off x="6799613" y="2016700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=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21" name="Google Shape;521;p39"/>
          <p:cNvSpPr txBox="1"/>
          <p:nvPr/>
        </p:nvSpPr>
        <p:spPr>
          <a:xfrm>
            <a:off x="152000" y="12208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$11,525</a:t>
            </a:r>
            <a:endParaRPr sz="1900" b="1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22" name="Google Shape;522;p39"/>
          <p:cNvSpPr txBox="1"/>
          <p:nvPr/>
        </p:nvSpPr>
        <p:spPr>
          <a:xfrm>
            <a:off x="4589425" y="1189913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23" name="Google Shape;523;p39"/>
          <p:cNvSpPr txBox="1"/>
          <p:nvPr/>
        </p:nvSpPr>
        <p:spPr>
          <a:xfrm>
            <a:off x="1538125" y="1220825"/>
            <a:ext cx="39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X</a:t>
            </a:r>
            <a:endParaRPr sz="2300" b="1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24" name="Google Shape;524;p39"/>
          <p:cNvSpPr txBox="1"/>
          <p:nvPr/>
        </p:nvSpPr>
        <p:spPr>
          <a:xfrm>
            <a:off x="2611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1,751</a:t>
            </a:r>
            <a:endParaRPr sz="1900" b="1">
              <a:solidFill>
                <a:schemeClr val="accent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25" name="Google Shape;525;p39"/>
          <p:cNvSpPr txBox="1"/>
          <p:nvPr/>
        </p:nvSpPr>
        <p:spPr>
          <a:xfrm>
            <a:off x="5320375" y="1251725"/>
            <a:ext cx="1304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15.94%</a:t>
            </a:r>
            <a:endParaRPr sz="19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>
            <a:spLocks noGrp="1"/>
          </p:cNvSpPr>
          <p:nvPr>
            <p:ph type="ctrTitle"/>
          </p:nvPr>
        </p:nvSpPr>
        <p:spPr>
          <a:xfrm>
            <a:off x="2332650" y="439425"/>
            <a:ext cx="4478700" cy="4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531" name="Google Shape;531;p40"/>
          <p:cNvSpPr txBox="1"/>
          <p:nvPr/>
        </p:nvSpPr>
        <p:spPr>
          <a:xfrm>
            <a:off x="2250750" y="1133550"/>
            <a:ext cx="47640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How did you use math in this lesson?</a:t>
            </a:r>
            <a:endParaRPr sz="24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are the consequences of this formula for you? For others in CT?</a:t>
            </a:r>
            <a:endParaRPr sz="2300">
              <a:solidFill>
                <a:schemeClr val="accent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"/>
          <p:cNvSpPr txBox="1">
            <a:spLocks noGrp="1"/>
          </p:cNvSpPr>
          <p:nvPr>
            <p:ph type="ctrTitle"/>
          </p:nvPr>
        </p:nvSpPr>
        <p:spPr>
          <a:xfrm>
            <a:off x="2330375" y="461475"/>
            <a:ext cx="4668000" cy="7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Exit Ticket</a:t>
            </a:r>
            <a:endParaRPr sz="4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75" y="266200"/>
            <a:ext cx="5145624" cy="4854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3" name="Google Shape;233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3807400" y="2034125"/>
            <a:ext cx="1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$4.5 Billion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823650" y="1329275"/>
            <a:ext cx="1276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$515 Million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3883600" y="3792900"/>
            <a:ext cx="1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$7.0 Billion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543" name="Google Shape;543;p42"/>
          <p:cNvPicPr preferRelativeResize="0"/>
          <p:nvPr/>
        </p:nvPicPr>
        <p:blipFill rotWithShape="1">
          <a:blip r:embed="rId3">
            <a:alphaModFix/>
          </a:blip>
          <a:srcRect l="1607" r="3253"/>
          <a:stretch/>
        </p:blipFill>
        <p:spPr>
          <a:xfrm>
            <a:off x="1894575" y="152400"/>
            <a:ext cx="543212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125" y="3640550"/>
            <a:ext cx="5909200" cy="37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5" name="Google Shape;545;p42"/>
          <p:cNvGrpSpPr/>
          <p:nvPr/>
        </p:nvGrpSpPr>
        <p:grpSpPr>
          <a:xfrm>
            <a:off x="243650" y="2297124"/>
            <a:ext cx="1425473" cy="2577311"/>
            <a:chOff x="591641" y="2023800"/>
            <a:chExt cx="534466" cy="1041759"/>
          </a:xfrm>
        </p:grpSpPr>
        <p:sp>
          <p:nvSpPr>
            <p:cNvPr id="546" name="Google Shape;546;p42"/>
            <p:cNvSpPr/>
            <p:nvPr/>
          </p:nvSpPr>
          <p:spPr>
            <a:xfrm flipH="1">
              <a:off x="959177" y="28470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7" name="Google Shape;547;p42"/>
            <p:cNvSpPr/>
            <p:nvPr/>
          </p:nvSpPr>
          <p:spPr>
            <a:xfrm flipH="1">
              <a:off x="766603" y="28470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48" name="Google Shape;548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641" y="20238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42"/>
            <p:cNvSpPr/>
            <p:nvPr/>
          </p:nvSpPr>
          <p:spPr>
            <a:xfrm rot="-311666">
              <a:off x="939316" y="25483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 rot="-392198">
              <a:off x="785500" y="25523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804621" y="25872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42"/>
          <p:cNvGrpSpPr/>
          <p:nvPr/>
        </p:nvGrpSpPr>
        <p:grpSpPr>
          <a:xfrm flipH="1">
            <a:off x="7527568" y="2893666"/>
            <a:ext cx="1425501" cy="1792621"/>
            <a:chOff x="6680535" y="2218704"/>
            <a:chExt cx="741676" cy="846854"/>
          </a:xfrm>
        </p:grpSpPr>
        <p:sp>
          <p:nvSpPr>
            <p:cNvPr id="553" name="Google Shape;553;p42"/>
            <p:cNvSpPr/>
            <p:nvPr/>
          </p:nvSpPr>
          <p:spPr>
            <a:xfrm rot="-772385" flipH="1">
              <a:off x="6763725" y="28740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4" name="Google Shape;554;p42"/>
            <p:cNvSpPr/>
            <p:nvPr/>
          </p:nvSpPr>
          <p:spPr>
            <a:xfrm>
              <a:off x="7104337" y="28427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5" name="Google Shape;555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80535" y="22187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42"/>
            <p:cNvSpPr/>
            <p:nvPr/>
          </p:nvSpPr>
          <p:spPr>
            <a:xfrm rot="-311666">
              <a:off x="7166454" y="2588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 rot="-392198">
              <a:off x="7012638" y="2592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7087525" y="26932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42"/>
          <p:cNvSpPr txBox="1">
            <a:spLocks noGrp="1"/>
          </p:cNvSpPr>
          <p:nvPr>
            <p:ph type="ctrTitle" idx="4294967295"/>
          </p:nvPr>
        </p:nvSpPr>
        <p:spPr>
          <a:xfrm>
            <a:off x="2274088" y="696350"/>
            <a:ext cx="4648500" cy="38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Extra Resources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/>
            </a:br>
            <a:r>
              <a:rPr lang="en" sz="2400" u="sng">
                <a:solidFill>
                  <a:schemeClr val="hlink"/>
                </a:solidFill>
                <a:hlinkClick r:id="rId7"/>
              </a:rPr>
              <a:t>ECS Formula Gov. website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(old) </a:t>
            </a:r>
            <a:r>
              <a:rPr lang="en" sz="2400" u="sng">
                <a:solidFill>
                  <a:schemeClr val="hlink"/>
                </a:solidFill>
                <a:hlinkClick r:id="rId8"/>
              </a:rPr>
              <a:t>ECS Formula Break down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9"/>
              </a:rPr>
              <a:t>CAPSS Website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(ECS Change Proposals)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10"/>
              </a:rPr>
              <a:t>ECS 2022 DATA Exploration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"/>
          <p:cNvSpPr txBox="1">
            <a:spLocks noGrp="1"/>
          </p:cNvSpPr>
          <p:nvPr>
            <p:ph type="ctrTitle" idx="4294967295"/>
          </p:nvPr>
        </p:nvSpPr>
        <p:spPr>
          <a:xfrm>
            <a:off x="1359900" y="866575"/>
            <a:ext cx="6424200" cy="4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Thanks!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65" name="Google Shape;565;p43"/>
          <p:cNvSpPr txBox="1">
            <a:spLocks noGrp="1"/>
          </p:cNvSpPr>
          <p:nvPr>
            <p:ph type="subTitle" idx="4294967295"/>
          </p:nvPr>
        </p:nvSpPr>
        <p:spPr>
          <a:xfrm>
            <a:off x="640080" y="1317775"/>
            <a:ext cx="7863840" cy="173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Any questions?</a:t>
            </a:r>
            <a:r>
              <a:rPr lang="en" sz="2200" dirty="0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2200" dirty="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6" name="Google Shape;566;p4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body" idx="1"/>
          </p:nvPr>
        </p:nvSpPr>
        <p:spPr>
          <a:xfrm rot="-279408">
            <a:off x="73789" y="299086"/>
            <a:ext cx="2778773" cy="393686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Would You Do?</a:t>
            </a:r>
            <a:endParaRPr sz="1500">
              <a:solidFill>
                <a:schemeClr val="accent5"/>
              </a:solidFill>
            </a:endParaRPr>
          </a:p>
        </p:txBody>
      </p:sp>
      <p:pic>
        <p:nvPicPr>
          <p:cNvPr id="243" name="Google Shape;24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325" y="593125"/>
            <a:ext cx="5619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6"/>
          <p:cNvSpPr txBox="1">
            <a:spLocks noGrp="1"/>
          </p:cNvSpPr>
          <p:nvPr>
            <p:ph type="title" idx="4294967295"/>
          </p:nvPr>
        </p:nvSpPr>
        <p:spPr>
          <a:xfrm>
            <a:off x="2072763" y="1096200"/>
            <a:ext cx="3173100" cy="29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factors would you consider when distributing money to different school districts? </a:t>
            </a: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body" idx="1"/>
          </p:nvPr>
        </p:nvSpPr>
        <p:spPr>
          <a:xfrm rot="-1485">
            <a:off x="6000050" y="555425"/>
            <a:ext cx="2778900" cy="16809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Brainstorm</a:t>
            </a:r>
            <a:endParaRPr sz="2100">
              <a:solidFill>
                <a:schemeClr val="accent5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Write at least 3 things you think should be considered.</a:t>
            </a:r>
            <a:endParaRPr sz="2100">
              <a:solidFill>
                <a:schemeClr val="accent5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100">
              <a:solidFill>
                <a:schemeClr val="accent5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subTitle" idx="1"/>
          </p:nvPr>
        </p:nvSpPr>
        <p:spPr>
          <a:xfrm>
            <a:off x="2091375" y="256575"/>
            <a:ext cx="49839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Share Out Factors You Think Should be Considered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ctrTitle" idx="4294967295"/>
          </p:nvPr>
        </p:nvSpPr>
        <p:spPr>
          <a:xfrm>
            <a:off x="0" y="1049950"/>
            <a:ext cx="91440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0">
                <a:solidFill>
                  <a:schemeClr val="accent1"/>
                </a:solidFill>
              </a:rPr>
              <a:t>E</a:t>
            </a:r>
            <a:r>
              <a:rPr lang="en" sz="10500">
                <a:solidFill>
                  <a:schemeClr val="accent3"/>
                </a:solidFill>
              </a:rPr>
              <a:t>C</a:t>
            </a:r>
            <a:r>
              <a:rPr lang="en" sz="10500">
                <a:solidFill>
                  <a:schemeClr val="accent5"/>
                </a:solidFill>
              </a:rPr>
              <a:t>S</a:t>
            </a:r>
            <a:r>
              <a:rPr lang="en" sz="10500">
                <a:solidFill>
                  <a:schemeClr val="accent1"/>
                </a:solidFill>
              </a:rPr>
              <a:t> </a:t>
            </a:r>
            <a:r>
              <a:rPr lang="en" sz="10500">
                <a:solidFill>
                  <a:schemeClr val="accent2"/>
                </a:solidFill>
              </a:rPr>
              <a:t>F</a:t>
            </a:r>
            <a:r>
              <a:rPr lang="en" sz="10500">
                <a:solidFill>
                  <a:schemeClr val="accent4"/>
                </a:solidFill>
              </a:rPr>
              <a:t>o</a:t>
            </a:r>
            <a:r>
              <a:rPr lang="en" sz="10500">
                <a:solidFill>
                  <a:schemeClr val="accent6"/>
                </a:solidFill>
              </a:rPr>
              <a:t>r</a:t>
            </a:r>
            <a:r>
              <a:rPr lang="en" sz="10500"/>
              <a:t>m</a:t>
            </a:r>
            <a:r>
              <a:rPr lang="en" sz="10500">
                <a:solidFill>
                  <a:schemeClr val="accent1"/>
                </a:solidFill>
              </a:rPr>
              <a:t>u</a:t>
            </a:r>
            <a:r>
              <a:rPr lang="en" sz="10500">
                <a:solidFill>
                  <a:srgbClr val="AA917D"/>
                </a:solidFill>
              </a:rPr>
              <a:t>l</a:t>
            </a:r>
            <a:r>
              <a:rPr lang="en" sz="10500">
                <a:solidFill>
                  <a:schemeClr val="accent6"/>
                </a:solidFill>
              </a:rPr>
              <a:t>a</a:t>
            </a:r>
            <a:endParaRPr sz="10500">
              <a:solidFill>
                <a:schemeClr val="accent6"/>
              </a:solidFill>
            </a:endParaRPr>
          </a:p>
        </p:txBody>
      </p:sp>
      <p:sp>
        <p:nvSpPr>
          <p:cNvPr id="256" name="Google Shape;256;p18"/>
          <p:cNvSpPr txBox="1">
            <a:spLocks noGrp="1"/>
          </p:cNvSpPr>
          <p:nvPr>
            <p:ph type="subTitle" idx="4294967295"/>
          </p:nvPr>
        </p:nvSpPr>
        <p:spPr>
          <a:xfrm>
            <a:off x="567250" y="2535250"/>
            <a:ext cx="800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Education Cost Sharing (ECS) formula is the method the State of Connecticut has established to distribute approximately </a:t>
            </a:r>
            <a:r>
              <a:rPr lang="en" sz="1800" b="1" u="sng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$2 billion</a:t>
            </a:r>
            <a:r>
              <a:rPr lang="en" sz="1800" u="sng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1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annually in state education funding.</a:t>
            </a:r>
            <a:endParaRPr sz="14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3" name="Google Shape;263;p19"/>
          <p:cNvSpPr txBox="1"/>
          <p:nvPr/>
        </p:nvSpPr>
        <p:spPr>
          <a:xfrm>
            <a:off x="315950" y="475600"/>
            <a:ext cx="6734100" cy="4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u="sng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Activity!</a:t>
            </a:r>
            <a:r>
              <a:rPr lang="en" sz="39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38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SPLIT THE PIE</a:t>
            </a:r>
            <a:endParaRPr sz="38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Overarching questions: </a:t>
            </a:r>
            <a:endParaRPr sz="3800" b="1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How would you distribute the money?</a:t>
            </a:r>
            <a:endParaRPr sz="38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would be Fair?</a:t>
            </a:r>
            <a:endParaRPr sz="3800" b="1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64" name="Google Shape;2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3150" y="3143400"/>
            <a:ext cx="16573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950" y="2482150"/>
            <a:ext cx="1166075" cy="7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550" y="4188425"/>
            <a:ext cx="26670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/>
        </p:nvSpPr>
        <p:spPr>
          <a:xfrm>
            <a:off x="258900" y="307975"/>
            <a:ext cx="86262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Split The Pie</a:t>
            </a:r>
            <a:r>
              <a:rPr lang="en" sz="31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31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Each table gets information on cards about a district </a:t>
            </a:r>
            <a:endParaRPr sz="24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(4 different districts) </a:t>
            </a:r>
            <a:endParaRPr sz="24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Using information for your district, information about the state averages, </a:t>
            </a:r>
            <a:r>
              <a:rPr lang="en" sz="2400" i="1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and the factors you think should be considered, </a:t>
            </a:r>
            <a:r>
              <a:rPr lang="en" sz="24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you will try to answer:</a:t>
            </a:r>
            <a:endParaRPr sz="24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What funding should your school district get?</a:t>
            </a:r>
            <a:endParaRPr sz="27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1"/>
          <p:cNvGrpSpPr/>
          <p:nvPr/>
        </p:nvGrpSpPr>
        <p:grpSpPr>
          <a:xfrm>
            <a:off x="133725" y="4041295"/>
            <a:ext cx="1480525" cy="936611"/>
            <a:chOff x="658675" y="3700270"/>
            <a:chExt cx="1480525" cy="936611"/>
          </a:xfrm>
        </p:grpSpPr>
        <p:grpSp>
          <p:nvGrpSpPr>
            <p:cNvPr id="277" name="Google Shape;277;p21"/>
            <p:cNvGrpSpPr/>
            <p:nvPr/>
          </p:nvGrpSpPr>
          <p:grpSpPr>
            <a:xfrm>
              <a:off x="848144" y="3700270"/>
              <a:ext cx="1019488" cy="936611"/>
              <a:chOff x="1609715" y="3760172"/>
              <a:chExt cx="736891" cy="676987"/>
            </a:xfrm>
          </p:grpSpPr>
          <p:sp>
            <p:nvSpPr>
              <p:cNvPr id="278" name="Google Shape;278;p21"/>
              <p:cNvSpPr/>
              <p:nvPr/>
            </p:nvSpPr>
            <p:spPr>
              <a:xfrm flipH="1">
                <a:off x="2065631" y="4218697"/>
                <a:ext cx="73292" cy="21846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9" name="Google Shape;279;p21"/>
              <p:cNvSpPr/>
              <p:nvPr/>
            </p:nvSpPr>
            <p:spPr>
              <a:xfrm>
                <a:off x="1871291" y="4218697"/>
                <a:ext cx="73292" cy="21846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pic>
            <p:nvPicPr>
              <p:cNvPr id="280" name="Google Shape;280;p2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>
                <a:off x="1609715" y="3760172"/>
                <a:ext cx="736891" cy="5096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1" name="Google Shape;281;p21"/>
              <p:cNvSpPr/>
              <p:nvPr/>
            </p:nvSpPr>
            <p:spPr>
              <a:xfrm flipH="1">
                <a:off x="1927545" y="3960204"/>
                <a:ext cx="69459" cy="69702"/>
              </a:xfrm>
              <a:custGeom>
                <a:avLst/>
                <a:gdLst/>
                <a:ahLst/>
                <a:cxnLst/>
                <a:rect l="l" t="t" r="r" b="b"/>
                <a:pathLst>
                  <a:path w="1262894" h="1267301" extrusionOk="0">
                    <a:moveTo>
                      <a:pt x="231059" y="1122190"/>
                    </a:moveTo>
                    <a:cubicBezTo>
                      <a:pt x="514968" y="1352060"/>
                      <a:pt x="900540" y="1299990"/>
                      <a:pt x="1120059" y="1028464"/>
                    </a:cubicBezTo>
                    <a:cubicBezTo>
                      <a:pt x="1339579" y="756938"/>
                      <a:pt x="1304209" y="308501"/>
                      <a:pt x="1026778" y="139464"/>
                    </a:cubicBezTo>
                    <a:cubicBezTo>
                      <a:pt x="749346" y="-29573"/>
                      <a:pt x="340025" y="-94216"/>
                      <a:pt x="137778" y="233190"/>
                    </a:cubicBezTo>
                    <a:cubicBezTo>
                      <a:pt x="-64469" y="560596"/>
                      <a:pt x="-52785" y="892256"/>
                      <a:pt x="231059" y="11221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2078782" y="3948418"/>
                <a:ext cx="60144" cy="62448"/>
              </a:xfrm>
              <a:custGeom>
                <a:avLst/>
                <a:gdLst/>
                <a:ahLst/>
                <a:cxnLst/>
                <a:rect l="l" t="t" r="r" b="b"/>
                <a:pathLst>
                  <a:path w="248016" h="257519" extrusionOk="0">
                    <a:moveTo>
                      <a:pt x="34797" y="41482"/>
                    </a:moveTo>
                    <a:cubicBezTo>
                      <a:pt x="-15305" y="89424"/>
                      <a:pt x="-9653" y="162830"/>
                      <a:pt x="41147" y="218393"/>
                    </a:cubicBezTo>
                    <a:cubicBezTo>
                      <a:pt x="91947" y="273955"/>
                      <a:pt x="178624" y="269193"/>
                      <a:pt x="218057" y="211408"/>
                    </a:cubicBezTo>
                    <a:cubicBezTo>
                      <a:pt x="257491" y="153623"/>
                      <a:pt x="260603" y="87011"/>
                      <a:pt x="211707" y="34497"/>
                    </a:cubicBezTo>
                    <a:cubicBezTo>
                      <a:pt x="162813" y="-18017"/>
                      <a:pt x="84962" y="-6460"/>
                      <a:pt x="34797" y="414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1"/>
            <p:cNvSpPr/>
            <p:nvPr/>
          </p:nvSpPr>
          <p:spPr>
            <a:xfrm>
              <a:off x="658675" y="4006662"/>
              <a:ext cx="368599" cy="131398"/>
            </a:xfrm>
            <a:custGeom>
              <a:avLst/>
              <a:gdLst/>
              <a:ahLst/>
              <a:cxnLst/>
              <a:rect l="l" t="t" r="r" b="b"/>
              <a:pathLst>
                <a:path w="10657" h="3799" extrusionOk="0">
                  <a:moveTo>
                    <a:pt x="10657" y="2960"/>
                  </a:moveTo>
                  <a:cubicBezTo>
                    <a:pt x="9374" y="3059"/>
                    <a:pt x="4736" y="4045"/>
                    <a:pt x="2960" y="3552"/>
                  </a:cubicBezTo>
                  <a:cubicBezTo>
                    <a:pt x="1184" y="3059"/>
                    <a:pt x="493" y="59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4" name="Google Shape;284;p21"/>
            <p:cNvSpPr/>
            <p:nvPr/>
          </p:nvSpPr>
          <p:spPr>
            <a:xfrm flipH="1">
              <a:off x="1770601" y="3875262"/>
              <a:ext cx="368599" cy="131398"/>
            </a:xfrm>
            <a:custGeom>
              <a:avLst/>
              <a:gdLst/>
              <a:ahLst/>
              <a:cxnLst/>
              <a:rect l="l" t="t" r="r" b="b"/>
              <a:pathLst>
                <a:path w="10657" h="3799" extrusionOk="0">
                  <a:moveTo>
                    <a:pt x="10657" y="2960"/>
                  </a:moveTo>
                  <a:cubicBezTo>
                    <a:pt x="9374" y="3059"/>
                    <a:pt x="4736" y="4045"/>
                    <a:pt x="2960" y="3552"/>
                  </a:cubicBezTo>
                  <a:cubicBezTo>
                    <a:pt x="1184" y="3059"/>
                    <a:pt x="493" y="59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5" name="Google Shape;285;p21"/>
          <p:cNvSpPr/>
          <p:nvPr/>
        </p:nvSpPr>
        <p:spPr>
          <a:xfrm rot="5400000">
            <a:off x="4694750" y="1516650"/>
            <a:ext cx="593400" cy="6176700"/>
          </a:xfrm>
          <a:prstGeom prst="wedgeRoundRectCallout">
            <a:avLst>
              <a:gd name="adj1" fmla="val -16670"/>
              <a:gd name="adj2" fmla="val 56771"/>
              <a:gd name="adj3" fmla="val 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1987400" y="4382175"/>
            <a:ext cx="609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84 Million is the real total that these 4 districts receive!</a:t>
            </a:r>
            <a:endParaRPr sz="15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258900" y="189750"/>
            <a:ext cx="86262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Split the Pie:</a:t>
            </a:r>
            <a:r>
              <a:rPr lang="en" sz="25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2500">
                <a:solidFill>
                  <a:schemeClr val="accent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 few more notes</a:t>
            </a:r>
            <a:endParaRPr sz="2500">
              <a:solidFill>
                <a:schemeClr val="accent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For the 4 districts, the total from the state is </a:t>
            </a:r>
            <a:r>
              <a:rPr lang="en" sz="2500">
                <a:solidFill>
                  <a:schemeClr val="accent4"/>
                </a:solidFill>
                <a:highlight>
                  <a:schemeClr val="accent2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82 million! </a:t>
            </a:r>
            <a:r>
              <a:rPr lang="en" sz="2500">
                <a:solidFill>
                  <a:schemeClr val="accent4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25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it is not a requirement to use all the cards.</a:t>
            </a:r>
            <a:endParaRPr sz="24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4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Table Rules:</a:t>
            </a:r>
            <a:endParaRPr sz="23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74295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alter Turncoat"/>
              <a:buChar char="●"/>
            </a:pPr>
            <a:r>
              <a:rPr lang="en" sz="23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Be respectful of each other</a:t>
            </a:r>
            <a:endParaRPr sz="23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74295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alter Turncoat"/>
              <a:buChar char="●"/>
            </a:pPr>
            <a:r>
              <a:rPr lang="en" sz="23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Disagree with other group’s reasons, not the people</a:t>
            </a:r>
            <a:endParaRPr sz="23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74295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alter Turncoat"/>
              <a:buChar char="●"/>
            </a:pPr>
            <a:r>
              <a:rPr lang="en" sz="23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Justify your use of the cards</a:t>
            </a:r>
            <a:endParaRPr sz="23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74295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Walter Turncoat"/>
              <a:buChar char="●"/>
            </a:pPr>
            <a:r>
              <a:rPr lang="en" sz="2300">
                <a:solidFill>
                  <a:schemeClr val="accen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Take turns Presenting your Case! </a:t>
            </a:r>
            <a:endParaRPr sz="23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highlight>
                <a:schemeClr val="accent2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On-screen Show (16:9)</PresentationFormat>
  <Paragraphs>372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Walter Turncoat</vt:lpstr>
      <vt:lpstr>Arial</vt:lpstr>
      <vt:lpstr>Nunito</vt:lpstr>
      <vt:lpstr>Calibri</vt:lpstr>
      <vt:lpstr>Osric template</vt:lpstr>
      <vt:lpstr>ECS Formula (Education Cost Sharing) Funding Distribution By: Toby Way &amp; Kaitlyn Seeto University of Connecticut </vt:lpstr>
      <vt:lpstr>How do schools get funded? Where does the money come from?</vt:lpstr>
      <vt:lpstr>PowerPoint Presentation</vt:lpstr>
      <vt:lpstr>What factors would you consider when distributing money to different school districts? </vt:lpstr>
      <vt:lpstr>PowerPoint Presentation</vt:lpstr>
      <vt:lpstr>ECS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ECS Formula</vt:lpstr>
      <vt:lpstr>ECS Formula</vt:lpstr>
      <vt:lpstr>Foundation</vt:lpstr>
      <vt:lpstr>Student Need Weights </vt:lpstr>
      <vt:lpstr>PowerPoint Presentation</vt:lpstr>
      <vt:lpstr>Base Aid Ratio</vt:lpstr>
      <vt:lpstr>Base Aid Ratio</vt:lpstr>
      <vt:lpstr>New Thoughts on what your District might get for Funding?  Guess the District? A, B, C, D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Reflection</vt:lpstr>
      <vt:lpstr>Exit Ticket</vt:lpstr>
      <vt:lpstr>Extra Resources   ECS Formula Gov. website  (old) ECS Formula Break down  CAPSS Website (ECS Change Proposals)  ECS 2022 DATA Exploration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Toby Way</cp:lastModifiedBy>
  <cp:revision>2</cp:revision>
  <dcterms:modified xsi:type="dcterms:W3CDTF">2025-08-02T18:46:58Z</dcterms:modified>
</cp:coreProperties>
</file>