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Alegreya Sans SC" panose="020B0604020202020204" charset="0"/>
      <p:regular r:id="rId9"/>
      <p:bold r:id="rId10"/>
      <p:italic r:id="rId11"/>
      <p:boldItalic r:id="rId12"/>
    </p:embeddedFont>
    <p:embeddedFont>
      <p:font typeface="Bree Serif" panose="020B0604020202020204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840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ct.gov/-/media/SDE/Board/BoardMaterials030321/The_Condition_of_Education_in_Connecticut_2019_20.pdf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f33b10b71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f33b10b71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Town 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ef33b10b71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ef33b10b71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Town B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ef33b10b71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ef33b10b71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Town C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0d541fd90b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0d541fd90b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Town 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0f706950e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0f706950e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Num Teachers - Ballotopedia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Num Schoos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https://portal.ct.gov/-/media/SDE/Board/BoardMaterials030321/The_Condition_of_Education_in_Connecticut_2019_20.pdf</a:t>
            </a:r>
            <a:r>
              <a:rPr lang="en"/>
              <a:t>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0f706950e7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0f706950e7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l="4614" t="9560" r="3827" b="5006"/>
          <a:stretch/>
        </p:blipFill>
        <p:spPr>
          <a:xfrm>
            <a:off x="0" y="0"/>
            <a:ext cx="7132628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l="73075" t="9471" r="3825" b="6339"/>
          <a:stretch/>
        </p:blipFill>
        <p:spPr>
          <a:xfrm>
            <a:off x="7132625" y="0"/>
            <a:ext cx="1803252" cy="5079202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25550" y="122425"/>
            <a:ext cx="1434900" cy="21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ree Serif"/>
                <a:ea typeface="Bree Serif"/>
                <a:cs typeface="Bree Serif"/>
                <a:sym typeface="Bree Serif"/>
              </a:rPr>
              <a:t>Resident Student Count</a:t>
            </a:r>
            <a:endParaRPr sz="24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Bree Serif"/>
                <a:ea typeface="Bree Serif"/>
                <a:cs typeface="Bree Serif"/>
                <a:sym typeface="Bree Serif"/>
              </a:rPr>
              <a:t>1580</a:t>
            </a:r>
            <a:endParaRPr sz="32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966375" y="14725"/>
            <a:ext cx="1434900" cy="22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ree Serif"/>
                <a:ea typeface="Bree Serif"/>
                <a:cs typeface="Bree Serif"/>
                <a:sym typeface="Bree Serif"/>
              </a:rPr>
              <a:t>Low Income Student Count</a:t>
            </a:r>
            <a:endParaRPr sz="24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>
                <a:latin typeface="Bree Serif"/>
                <a:ea typeface="Bree Serif"/>
                <a:cs typeface="Bree Serif"/>
                <a:sym typeface="Bree Serif"/>
              </a:rPr>
              <a:t>464</a:t>
            </a:r>
            <a:endParaRPr sz="31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763475" y="122425"/>
            <a:ext cx="1434900" cy="22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Bree Serif"/>
                <a:ea typeface="Bree Serif"/>
                <a:cs typeface="Bree Serif"/>
                <a:sym typeface="Bree Serif"/>
              </a:rPr>
              <a:t>English Language Learners Count</a:t>
            </a:r>
            <a:endParaRPr sz="22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49</a:t>
            </a:r>
            <a:endParaRPr sz="22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448075" y="122425"/>
            <a:ext cx="15474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Bree Serif"/>
                <a:ea typeface="Bree Serif"/>
                <a:cs typeface="Bree Serif"/>
                <a:sym typeface="Bree Serif"/>
              </a:rPr>
              <a:t>Median Household Income</a:t>
            </a:r>
            <a:endParaRPr sz="22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$56,807</a:t>
            </a:r>
            <a:endParaRPr sz="20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sp>
        <p:nvSpPr>
          <p:cNvPr id="60" name="Google Shape;60;p13"/>
          <p:cNvSpPr txBox="1"/>
          <p:nvPr/>
        </p:nvSpPr>
        <p:spPr>
          <a:xfrm>
            <a:off x="7301400" y="14725"/>
            <a:ext cx="1434900" cy="2354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Bree Serif"/>
                <a:ea typeface="Bree Serif"/>
                <a:cs typeface="Bree Serif"/>
                <a:sym typeface="Bree Serif"/>
              </a:rPr>
              <a:t>Number of Teachers in District</a:t>
            </a:r>
            <a:endParaRPr sz="1900" dirty="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dirty="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108</a:t>
            </a:r>
            <a:endParaRPr sz="2200" dirty="0"/>
          </a:p>
        </p:txBody>
      </p:sp>
      <p:sp>
        <p:nvSpPr>
          <p:cNvPr id="61" name="Google Shape;61;p13"/>
          <p:cNvSpPr txBox="1"/>
          <p:nvPr/>
        </p:nvSpPr>
        <p:spPr>
          <a:xfrm>
            <a:off x="225550" y="2713250"/>
            <a:ext cx="1434900" cy="15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Bree Serif"/>
                <a:ea typeface="Bree Serif"/>
                <a:cs typeface="Bree Serif"/>
                <a:sym typeface="Bree Serif"/>
              </a:rPr>
              <a:t>Minority Enrollment</a:t>
            </a:r>
            <a:endParaRPr sz="19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31%</a:t>
            </a:r>
            <a:endParaRPr sz="1900"/>
          </a:p>
        </p:txBody>
      </p:sp>
      <p:sp>
        <p:nvSpPr>
          <p:cNvPr id="62" name="Google Shape;62;p13"/>
          <p:cNvSpPr txBox="1"/>
          <p:nvPr/>
        </p:nvSpPr>
        <p:spPr>
          <a:xfrm>
            <a:off x="1966375" y="2642900"/>
            <a:ext cx="1434900" cy="23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Bree Serif"/>
                <a:ea typeface="Bree Serif"/>
                <a:cs typeface="Bree Serif"/>
                <a:sym typeface="Bree Serif"/>
              </a:rPr>
              <a:t>Percentage of Students with a health disability</a:t>
            </a:r>
            <a:endParaRPr sz="19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2.6%</a:t>
            </a:r>
            <a:endParaRPr sz="19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3763475" y="2642900"/>
            <a:ext cx="1434900" cy="19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Bree Serif"/>
                <a:ea typeface="Bree Serif"/>
                <a:cs typeface="Bree Serif"/>
                <a:sym typeface="Bree Serif"/>
              </a:rPr>
              <a:t>Number of Schools in district</a:t>
            </a:r>
            <a:endParaRPr sz="21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4</a:t>
            </a:r>
            <a:endParaRPr sz="21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5448050" y="2597750"/>
            <a:ext cx="1547400" cy="21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Bree Serif"/>
                <a:ea typeface="Bree Serif"/>
                <a:cs typeface="Bree Serif"/>
                <a:sym typeface="Bree Serif"/>
              </a:rPr>
              <a:t>Percentage of families below poverty line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2.5%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7270975" y="2642900"/>
            <a:ext cx="1547400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Bree Serif"/>
                <a:ea typeface="Bree Serif"/>
                <a:cs typeface="Bree Serif"/>
                <a:sym typeface="Bree Serif"/>
              </a:rPr>
              <a:t>Percentage of Parents/</a:t>
            </a:r>
            <a:endParaRPr sz="1800" dirty="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Bree Serif"/>
                <a:ea typeface="Bree Serif"/>
                <a:cs typeface="Bree Serif"/>
                <a:sym typeface="Bree Serif"/>
              </a:rPr>
              <a:t>Guardians not in labor force</a:t>
            </a:r>
            <a:endParaRPr sz="1800" dirty="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dirty="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16.2%</a:t>
            </a:r>
            <a:endParaRPr sz="1800" dirty="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1287550" y="2103850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A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1287550" y="4688475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A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68" name="Google Shape;68;p13"/>
          <p:cNvSpPr/>
          <p:nvPr/>
        </p:nvSpPr>
        <p:spPr>
          <a:xfrm>
            <a:off x="3122575" y="2103850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A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3122575" y="4688475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A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70" name="Google Shape;70;p13"/>
          <p:cNvSpPr/>
          <p:nvPr/>
        </p:nvSpPr>
        <p:spPr>
          <a:xfrm>
            <a:off x="4893825" y="2103850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A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71" name="Google Shape;71;p13"/>
          <p:cNvSpPr/>
          <p:nvPr/>
        </p:nvSpPr>
        <p:spPr>
          <a:xfrm>
            <a:off x="4893825" y="4688475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A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72" name="Google Shape;72;p13"/>
          <p:cNvSpPr/>
          <p:nvPr/>
        </p:nvSpPr>
        <p:spPr>
          <a:xfrm>
            <a:off x="6665075" y="2103850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A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73" name="Google Shape;73;p13"/>
          <p:cNvSpPr/>
          <p:nvPr/>
        </p:nvSpPr>
        <p:spPr>
          <a:xfrm>
            <a:off x="6665075" y="4688475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A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74" name="Google Shape;74;p13"/>
          <p:cNvSpPr/>
          <p:nvPr/>
        </p:nvSpPr>
        <p:spPr>
          <a:xfrm>
            <a:off x="8457600" y="2103850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A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8457600" y="4688475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A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4"/>
          <p:cNvPicPr preferRelativeResize="0"/>
          <p:nvPr/>
        </p:nvPicPr>
        <p:blipFill rotWithShape="1">
          <a:blip r:embed="rId3">
            <a:alphaModFix/>
          </a:blip>
          <a:srcRect l="4614" t="9560" r="3827" b="5006"/>
          <a:stretch/>
        </p:blipFill>
        <p:spPr>
          <a:xfrm>
            <a:off x="0" y="0"/>
            <a:ext cx="7132628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4"/>
          <p:cNvPicPr preferRelativeResize="0"/>
          <p:nvPr/>
        </p:nvPicPr>
        <p:blipFill rotWithShape="1">
          <a:blip r:embed="rId3">
            <a:alphaModFix/>
          </a:blip>
          <a:srcRect l="73075" t="9471" r="3825" b="6339"/>
          <a:stretch/>
        </p:blipFill>
        <p:spPr>
          <a:xfrm>
            <a:off x="7132625" y="0"/>
            <a:ext cx="1803252" cy="5079202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4"/>
          <p:cNvSpPr txBox="1"/>
          <p:nvPr/>
        </p:nvSpPr>
        <p:spPr>
          <a:xfrm>
            <a:off x="225550" y="122425"/>
            <a:ext cx="1434900" cy="21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ree Serif"/>
                <a:ea typeface="Bree Serif"/>
                <a:cs typeface="Bree Serif"/>
                <a:sym typeface="Bree Serif"/>
              </a:rPr>
              <a:t>Resident Student Count</a:t>
            </a:r>
            <a:endParaRPr sz="24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Bree Serif"/>
                <a:ea typeface="Bree Serif"/>
                <a:cs typeface="Bree Serif"/>
                <a:sym typeface="Bree Serif"/>
              </a:rPr>
              <a:t>8027</a:t>
            </a:r>
            <a:endParaRPr sz="32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83" name="Google Shape;83;p14"/>
          <p:cNvSpPr txBox="1"/>
          <p:nvPr/>
        </p:nvSpPr>
        <p:spPr>
          <a:xfrm>
            <a:off x="1966375" y="14725"/>
            <a:ext cx="1434900" cy="22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ree Serif"/>
                <a:ea typeface="Bree Serif"/>
                <a:cs typeface="Bree Serif"/>
                <a:sym typeface="Bree Serif"/>
              </a:rPr>
              <a:t>Low Income Student Count</a:t>
            </a:r>
            <a:endParaRPr sz="24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latin typeface="Bree Serif"/>
                <a:ea typeface="Bree Serif"/>
                <a:cs typeface="Bree Serif"/>
                <a:sym typeface="Bree Serif"/>
              </a:rPr>
              <a:t>5050</a:t>
            </a:r>
            <a:endParaRPr sz="31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84" name="Google Shape;84;p14"/>
          <p:cNvSpPr txBox="1"/>
          <p:nvPr/>
        </p:nvSpPr>
        <p:spPr>
          <a:xfrm>
            <a:off x="3763475" y="122425"/>
            <a:ext cx="1434900" cy="22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Bree Serif"/>
                <a:ea typeface="Bree Serif"/>
                <a:cs typeface="Bree Serif"/>
                <a:sym typeface="Bree Serif"/>
              </a:rPr>
              <a:t>English Language Learners Count</a:t>
            </a:r>
            <a:endParaRPr sz="22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1076</a:t>
            </a:r>
            <a:endParaRPr sz="22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85" name="Google Shape;85;p14"/>
          <p:cNvSpPr txBox="1"/>
          <p:nvPr/>
        </p:nvSpPr>
        <p:spPr>
          <a:xfrm>
            <a:off x="5448075" y="122425"/>
            <a:ext cx="15474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Bree Serif"/>
                <a:ea typeface="Bree Serif"/>
                <a:cs typeface="Bree Serif"/>
                <a:sym typeface="Bree Serif"/>
              </a:rPr>
              <a:t>Median Household Income</a:t>
            </a:r>
            <a:endParaRPr sz="22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$55,468</a:t>
            </a:r>
            <a:endParaRPr sz="20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sp>
        <p:nvSpPr>
          <p:cNvPr id="86" name="Google Shape;86;p14"/>
          <p:cNvSpPr txBox="1"/>
          <p:nvPr/>
        </p:nvSpPr>
        <p:spPr>
          <a:xfrm>
            <a:off x="7301400" y="14725"/>
            <a:ext cx="1434900" cy="2354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Bree Serif"/>
                <a:ea typeface="Bree Serif"/>
                <a:cs typeface="Bree Serif"/>
                <a:sym typeface="Bree Serif"/>
              </a:rPr>
              <a:t>Number of Teachers in District</a:t>
            </a:r>
            <a:endParaRPr sz="1900" dirty="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 dirty="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522</a:t>
            </a:r>
            <a:endParaRPr sz="2200" dirty="0"/>
          </a:p>
        </p:txBody>
      </p:sp>
      <p:sp>
        <p:nvSpPr>
          <p:cNvPr id="87" name="Google Shape;87;p14"/>
          <p:cNvSpPr txBox="1"/>
          <p:nvPr/>
        </p:nvSpPr>
        <p:spPr>
          <a:xfrm>
            <a:off x="225550" y="2713250"/>
            <a:ext cx="1434900" cy="15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Bree Serif"/>
                <a:ea typeface="Bree Serif"/>
                <a:cs typeface="Bree Serif"/>
                <a:sym typeface="Bree Serif"/>
              </a:rPr>
              <a:t>Minority Enrollment</a:t>
            </a:r>
            <a:endParaRPr sz="19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85%</a:t>
            </a:r>
            <a:endParaRPr sz="1900"/>
          </a:p>
        </p:txBody>
      </p:sp>
      <p:sp>
        <p:nvSpPr>
          <p:cNvPr id="88" name="Google Shape;88;p14"/>
          <p:cNvSpPr txBox="1"/>
          <p:nvPr/>
        </p:nvSpPr>
        <p:spPr>
          <a:xfrm>
            <a:off x="1966375" y="2642900"/>
            <a:ext cx="1434900" cy="229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Bree Serif"/>
                <a:ea typeface="Bree Serif"/>
                <a:cs typeface="Bree Serif"/>
                <a:sym typeface="Bree Serif"/>
              </a:rPr>
              <a:t>Percentage of Students with a health disability</a:t>
            </a:r>
            <a:endParaRPr sz="19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8.3%</a:t>
            </a:r>
            <a:endParaRPr sz="19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89" name="Google Shape;89;p14"/>
          <p:cNvSpPr txBox="1"/>
          <p:nvPr/>
        </p:nvSpPr>
        <p:spPr>
          <a:xfrm>
            <a:off x="3763475" y="2642900"/>
            <a:ext cx="1434900" cy="197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Bree Serif"/>
                <a:ea typeface="Bree Serif"/>
                <a:cs typeface="Bree Serif"/>
                <a:sym typeface="Bree Serif"/>
              </a:rPr>
              <a:t>Number of Schools in district</a:t>
            </a:r>
            <a:endParaRPr sz="21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12</a:t>
            </a:r>
            <a:endParaRPr sz="21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90" name="Google Shape;90;p14"/>
          <p:cNvSpPr txBox="1"/>
          <p:nvPr/>
        </p:nvSpPr>
        <p:spPr>
          <a:xfrm>
            <a:off x="5460975" y="2642900"/>
            <a:ext cx="1547400" cy="21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Bree Serif"/>
                <a:ea typeface="Bree Serif"/>
                <a:cs typeface="Bree Serif"/>
                <a:sym typeface="Bree Serif"/>
              </a:rPr>
              <a:t>Percentage of families below poverty line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18.7%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7270975" y="2642900"/>
            <a:ext cx="1547400" cy="23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Bree Serif"/>
                <a:ea typeface="Bree Serif"/>
                <a:cs typeface="Bree Serif"/>
                <a:sym typeface="Bree Serif"/>
              </a:rPr>
              <a:t>Percentage of Parents/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Bree Serif"/>
                <a:ea typeface="Bree Serif"/>
                <a:cs typeface="Bree Serif"/>
                <a:sym typeface="Bree Serif"/>
              </a:rPr>
              <a:t>Guardians not in labor force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13.1%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92" name="Google Shape;92;p14"/>
          <p:cNvSpPr/>
          <p:nvPr/>
        </p:nvSpPr>
        <p:spPr>
          <a:xfrm>
            <a:off x="1287550" y="2103850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B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93" name="Google Shape;93;p14"/>
          <p:cNvSpPr/>
          <p:nvPr/>
        </p:nvSpPr>
        <p:spPr>
          <a:xfrm>
            <a:off x="1287550" y="4688475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B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94" name="Google Shape;94;p14"/>
          <p:cNvSpPr/>
          <p:nvPr/>
        </p:nvSpPr>
        <p:spPr>
          <a:xfrm>
            <a:off x="3122575" y="2103850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B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3122575" y="4688475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B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4863450" y="2103850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B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97" name="Google Shape;97;p14"/>
          <p:cNvSpPr/>
          <p:nvPr/>
        </p:nvSpPr>
        <p:spPr>
          <a:xfrm>
            <a:off x="4863450" y="4688475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B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98" name="Google Shape;98;p14"/>
          <p:cNvSpPr/>
          <p:nvPr/>
        </p:nvSpPr>
        <p:spPr>
          <a:xfrm>
            <a:off x="6642100" y="2051238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B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99" name="Google Shape;99;p14"/>
          <p:cNvSpPr/>
          <p:nvPr/>
        </p:nvSpPr>
        <p:spPr>
          <a:xfrm>
            <a:off x="6642100" y="4635863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B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00" name="Google Shape;100;p14"/>
          <p:cNvSpPr/>
          <p:nvPr/>
        </p:nvSpPr>
        <p:spPr>
          <a:xfrm>
            <a:off x="8457600" y="2051225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B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01" name="Google Shape;101;p14"/>
          <p:cNvSpPr/>
          <p:nvPr/>
        </p:nvSpPr>
        <p:spPr>
          <a:xfrm>
            <a:off x="8457600" y="4712050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B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15"/>
          <p:cNvPicPr preferRelativeResize="0"/>
          <p:nvPr/>
        </p:nvPicPr>
        <p:blipFill rotWithShape="1">
          <a:blip r:embed="rId3">
            <a:alphaModFix/>
          </a:blip>
          <a:srcRect l="4614" t="9560" r="3827" b="5006"/>
          <a:stretch/>
        </p:blipFill>
        <p:spPr>
          <a:xfrm>
            <a:off x="0" y="0"/>
            <a:ext cx="7132628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5"/>
          <p:cNvPicPr preferRelativeResize="0"/>
          <p:nvPr/>
        </p:nvPicPr>
        <p:blipFill rotWithShape="1">
          <a:blip r:embed="rId3">
            <a:alphaModFix/>
          </a:blip>
          <a:srcRect l="73075" t="9471" r="3825" b="6339"/>
          <a:stretch/>
        </p:blipFill>
        <p:spPr>
          <a:xfrm>
            <a:off x="7132625" y="0"/>
            <a:ext cx="1803252" cy="5079202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5"/>
          <p:cNvSpPr txBox="1"/>
          <p:nvPr/>
        </p:nvSpPr>
        <p:spPr>
          <a:xfrm>
            <a:off x="225550" y="122425"/>
            <a:ext cx="1434900" cy="21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ree Serif"/>
                <a:ea typeface="Bree Serif"/>
                <a:cs typeface="Bree Serif"/>
                <a:sym typeface="Bree Serif"/>
              </a:rPr>
              <a:t>Resident Student Count</a:t>
            </a:r>
            <a:endParaRPr sz="24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Bree Serif"/>
                <a:ea typeface="Bree Serif"/>
                <a:cs typeface="Bree Serif"/>
                <a:sym typeface="Bree Serif"/>
              </a:rPr>
              <a:t>8588</a:t>
            </a:r>
            <a:endParaRPr sz="32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966375" y="14725"/>
            <a:ext cx="1434900" cy="22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ree Serif"/>
                <a:ea typeface="Bree Serif"/>
                <a:cs typeface="Bree Serif"/>
                <a:sym typeface="Bree Serif"/>
              </a:rPr>
              <a:t>Low Income Student Count</a:t>
            </a:r>
            <a:endParaRPr sz="24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latin typeface="Bree Serif"/>
                <a:ea typeface="Bree Serif"/>
                <a:cs typeface="Bree Serif"/>
                <a:sym typeface="Bree Serif"/>
              </a:rPr>
              <a:t>1891</a:t>
            </a:r>
            <a:endParaRPr sz="31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10" name="Google Shape;110;p15"/>
          <p:cNvSpPr txBox="1"/>
          <p:nvPr/>
        </p:nvSpPr>
        <p:spPr>
          <a:xfrm>
            <a:off x="3763475" y="122425"/>
            <a:ext cx="1434900" cy="22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Bree Serif"/>
                <a:ea typeface="Bree Serif"/>
                <a:cs typeface="Bree Serif"/>
                <a:sym typeface="Bree Serif"/>
              </a:rPr>
              <a:t>English Language Learners Count</a:t>
            </a:r>
            <a:endParaRPr sz="22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353</a:t>
            </a:r>
            <a:endParaRPr sz="22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11" name="Google Shape;111;p15"/>
          <p:cNvSpPr txBox="1"/>
          <p:nvPr/>
        </p:nvSpPr>
        <p:spPr>
          <a:xfrm>
            <a:off x="5448050" y="122425"/>
            <a:ext cx="1608900" cy="183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Bree Serif"/>
                <a:ea typeface="Bree Serif"/>
                <a:cs typeface="Bree Serif"/>
                <a:sym typeface="Bree Serif"/>
              </a:rPr>
              <a:t>Median Household Income</a:t>
            </a:r>
            <a:endParaRPr sz="2200" dirty="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dirty="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$142</a:t>
            </a:r>
            <a:r>
              <a:rPr lang="en" sz="2300" dirty="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,</a:t>
            </a:r>
            <a:r>
              <a:rPr lang="en" sz="2900" dirty="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819</a:t>
            </a:r>
            <a:endParaRPr sz="1000" dirty="0"/>
          </a:p>
        </p:txBody>
      </p:sp>
      <p:sp>
        <p:nvSpPr>
          <p:cNvPr id="112" name="Google Shape;112;p15"/>
          <p:cNvSpPr txBox="1"/>
          <p:nvPr/>
        </p:nvSpPr>
        <p:spPr>
          <a:xfrm>
            <a:off x="7301400" y="14725"/>
            <a:ext cx="1434900" cy="2354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Bree Serif"/>
                <a:ea typeface="Bree Serif"/>
                <a:cs typeface="Bree Serif"/>
                <a:sym typeface="Bree Serif"/>
              </a:rPr>
              <a:t>Number of Teachers in District</a:t>
            </a:r>
            <a:endParaRPr sz="1900" dirty="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 dirty="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789</a:t>
            </a:r>
            <a:endParaRPr sz="2200" dirty="0"/>
          </a:p>
        </p:txBody>
      </p:sp>
      <p:sp>
        <p:nvSpPr>
          <p:cNvPr id="113" name="Google Shape;113;p15"/>
          <p:cNvSpPr txBox="1"/>
          <p:nvPr/>
        </p:nvSpPr>
        <p:spPr>
          <a:xfrm>
            <a:off x="225550" y="2713250"/>
            <a:ext cx="1434900" cy="15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Bree Serif"/>
                <a:ea typeface="Bree Serif"/>
                <a:cs typeface="Bree Serif"/>
                <a:sym typeface="Bree Serif"/>
              </a:rPr>
              <a:t>Minority Enrollment</a:t>
            </a:r>
            <a:endParaRPr sz="19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38%</a:t>
            </a:r>
            <a:endParaRPr sz="1900"/>
          </a:p>
        </p:txBody>
      </p:sp>
      <p:sp>
        <p:nvSpPr>
          <p:cNvPr id="114" name="Google Shape;114;p15"/>
          <p:cNvSpPr txBox="1"/>
          <p:nvPr/>
        </p:nvSpPr>
        <p:spPr>
          <a:xfrm>
            <a:off x="1966375" y="2642900"/>
            <a:ext cx="1434900" cy="229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Bree Serif"/>
                <a:ea typeface="Bree Serif"/>
                <a:cs typeface="Bree Serif"/>
                <a:sym typeface="Bree Serif"/>
              </a:rPr>
              <a:t>Percentage of Students with a health disability</a:t>
            </a:r>
            <a:endParaRPr sz="19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3.3%</a:t>
            </a:r>
            <a:endParaRPr sz="19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15" name="Google Shape;115;p15"/>
          <p:cNvSpPr txBox="1"/>
          <p:nvPr/>
        </p:nvSpPr>
        <p:spPr>
          <a:xfrm>
            <a:off x="3763475" y="2642900"/>
            <a:ext cx="1434900" cy="197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Bree Serif"/>
                <a:ea typeface="Bree Serif"/>
                <a:cs typeface="Bree Serif"/>
                <a:sym typeface="Bree Serif"/>
              </a:rPr>
              <a:t>Number of Schools in district</a:t>
            </a:r>
            <a:endParaRPr sz="21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15</a:t>
            </a:r>
            <a:endParaRPr sz="21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16" name="Google Shape;116;p15"/>
          <p:cNvSpPr txBox="1"/>
          <p:nvPr/>
        </p:nvSpPr>
        <p:spPr>
          <a:xfrm>
            <a:off x="5448050" y="2597750"/>
            <a:ext cx="1547400" cy="21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Bree Serif"/>
                <a:ea typeface="Bree Serif"/>
                <a:cs typeface="Bree Serif"/>
                <a:sym typeface="Bree Serif"/>
              </a:rPr>
              <a:t>Percentage of families below poverty line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7.6%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17" name="Google Shape;117;p15"/>
          <p:cNvSpPr txBox="1"/>
          <p:nvPr/>
        </p:nvSpPr>
        <p:spPr>
          <a:xfrm>
            <a:off x="7270975" y="2642900"/>
            <a:ext cx="1547400" cy="23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Bree Serif"/>
                <a:ea typeface="Bree Serif"/>
                <a:cs typeface="Bree Serif"/>
                <a:sym typeface="Bree Serif"/>
              </a:rPr>
              <a:t>Percentage of Parents/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Bree Serif"/>
                <a:ea typeface="Bree Serif"/>
                <a:cs typeface="Bree Serif"/>
                <a:sym typeface="Bree Serif"/>
              </a:rPr>
              <a:t>Guardians not in labor force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22.2%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18" name="Google Shape;118;p15"/>
          <p:cNvSpPr/>
          <p:nvPr/>
        </p:nvSpPr>
        <p:spPr>
          <a:xfrm>
            <a:off x="1287550" y="2103850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C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19" name="Google Shape;119;p15"/>
          <p:cNvSpPr/>
          <p:nvPr/>
        </p:nvSpPr>
        <p:spPr>
          <a:xfrm>
            <a:off x="1287550" y="4688475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C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20" name="Google Shape;120;p15"/>
          <p:cNvSpPr/>
          <p:nvPr/>
        </p:nvSpPr>
        <p:spPr>
          <a:xfrm>
            <a:off x="3122575" y="2103850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C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21" name="Google Shape;121;p15"/>
          <p:cNvSpPr/>
          <p:nvPr/>
        </p:nvSpPr>
        <p:spPr>
          <a:xfrm>
            <a:off x="3122575" y="4688475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C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22" name="Google Shape;122;p15"/>
          <p:cNvSpPr/>
          <p:nvPr/>
        </p:nvSpPr>
        <p:spPr>
          <a:xfrm>
            <a:off x="4881325" y="2103850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C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4881325" y="4688475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C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24" name="Google Shape;124;p15"/>
          <p:cNvSpPr/>
          <p:nvPr/>
        </p:nvSpPr>
        <p:spPr>
          <a:xfrm>
            <a:off x="6686525" y="2103850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C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25" name="Google Shape;125;p15"/>
          <p:cNvSpPr/>
          <p:nvPr/>
        </p:nvSpPr>
        <p:spPr>
          <a:xfrm>
            <a:off x="6686525" y="4688475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C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26" name="Google Shape;126;p15"/>
          <p:cNvSpPr/>
          <p:nvPr/>
        </p:nvSpPr>
        <p:spPr>
          <a:xfrm>
            <a:off x="8453375" y="2078125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C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27" name="Google Shape;127;p15"/>
          <p:cNvSpPr/>
          <p:nvPr/>
        </p:nvSpPr>
        <p:spPr>
          <a:xfrm>
            <a:off x="8453375" y="4738950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C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16"/>
          <p:cNvPicPr preferRelativeResize="0"/>
          <p:nvPr/>
        </p:nvPicPr>
        <p:blipFill rotWithShape="1">
          <a:blip r:embed="rId3">
            <a:alphaModFix/>
          </a:blip>
          <a:srcRect l="4614" t="9560" r="3827" b="5006"/>
          <a:stretch/>
        </p:blipFill>
        <p:spPr>
          <a:xfrm>
            <a:off x="0" y="0"/>
            <a:ext cx="7132628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16"/>
          <p:cNvPicPr preferRelativeResize="0"/>
          <p:nvPr/>
        </p:nvPicPr>
        <p:blipFill rotWithShape="1">
          <a:blip r:embed="rId3">
            <a:alphaModFix/>
          </a:blip>
          <a:srcRect l="73075" t="9471" r="3825" b="6339"/>
          <a:stretch/>
        </p:blipFill>
        <p:spPr>
          <a:xfrm>
            <a:off x="7132625" y="0"/>
            <a:ext cx="1803252" cy="5079202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16"/>
          <p:cNvSpPr txBox="1"/>
          <p:nvPr/>
        </p:nvSpPr>
        <p:spPr>
          <a:xfrm>
            <a:off x="225550" y="122425"/>
            <a:ext cx="1434900" cy="21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ree Serif"/>
                <a:ea typeface="Bree Serif"/>
                <a:cs typeface="Bree Serif"/>
                <a:sym typeface="Bree Serif"/>
              </a:rPr>
              <a:t>Resident Student Count</a:t>
            </a:r>
            <a:endParaRPr sz="24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Bree Serif"/>
                <a:ea typeface="Bree Serif"/>
                <a:cs typeface="Bree Serif"/>
                <a:sym typeface="Bree Serif"/>
              </a:rPr>
              <a:t>1551</a:t>
            </a:r>
            <a:endParaRPr sz="32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35" name="Google Shape;135;p16"/>
          <p:cNvSpPr txBox="1"/>
          <p:nvPr/>
        </p:nvSpPr>
        <p:spPr>
          <a:xfrm>
            <a:off x="1966375" y="14725"/>
            <a:ext cx="1434900" cy="22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ree Serif"/>
                <a:ea typeface="Bree Serif"/>
                <a:cs typeface="Bree Serif"/>
                <a:sym typeface="Bree Serif"/>
              </a:rPr>
              <a:t>Low Income Student Count</a:t>
            </a:r>
            <a:endParaRPr sz="24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latin typeface="Bree Serif"/>
                <a:ea typeface="Bree Serif"/>
                <a:cs typeface="Bree Serif"/>
                <a:sym typeface="Bree Serif"/>
              </a:rPr>
              <a:t>577</a:t>
            </a:r>
            <a:endParaRPr sz="31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36" name="Google Shape;136;p16"/>
          <p:cNvSpPr txBox="1"/>
          <p:nvPr/>
        </p:nvSpPr>
        <p:spPr>
          <a:xfrm>
            <a:off x="3763475" y="122425"/>
            <a:ext cx="1434900" cy="22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Bree Serif"/>
                <a:ea typeface="Bree Serif"/>
                <a:cs typeface="Bree Serif"/>
                <a:sym typeface="Bree Serif"/>
              </a:rPr>
              <a:t>English Language Learners Count</a:t>
            </a:r>
            <a:endParaRPr sz="22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108</a:t>
            </a:r>
            <a:endParaRPr sz="22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37" name="Google Shape;137;p16"/>
          <p:cNvSpPr txBox="1"/>
          <p:nvPr/>
        </p:nvSpPr>
        <p:spPr>
          <a:xfrm>
            <a:off x="5448050" y="122425"/>
            <a:ext cx="1608900" cy="21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Bree Serif"/>
                <a:ea typeface="Bree Serif"/>
                <a:cs typeface="Bree Serif"/>
                <a:sym typeface="Bree Serif"/>
              </a:rPr>
              <a:t>Median Household Income</a:t>
            </a:r>
            <a:endParaRPr sz="22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$76</a:t>
            </a:r>
            <a:r>
              <a:rPr lang="en" sz="24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,</a:t>
            </a:r>
            <a:r>
              <a:rPr lang="en" sz="3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360</a:t>
            </a:r>
            <a:endParaRPr sz="19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sp>
        <p:nvSpPr>
          <p:cNvPr id="138" name="Google Shape;138;p16"/>
          <p:cNvSpPr txBox="1"/>
          <p:nvPr/>
        </p:nvSpPr>
        <p:spPr>
          <a:xfrm>
            <a:off x="7301400" y="14725"/>
            <a:ext cx="1434900" cy="22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Bree Serif"/>
                <a:ea typeface="Bree Serif"/>
                <a:cs typeface="Bree Serif"/>
                <a:sym typeface="Bree Serif"/>
              </a:rPr>
              <a:t>Number of Teachers in District</a:t>
            </a:r>
            <a:endParaRPr sz="21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159</a:t>
            </a:r>
            <a:endParaRPr sz="2100"/>
          </a:p>
        </p:txBody>
      </p:sp>
      <p:sp>
        <p:nvSpPr>
          <p:cNvPr id="139" name="Google Shape;139;p16"/>
          <p:cNvSpPr txBox="1"/>
          <p:nvPr/>
        </p:nvSpPr>
        <p:spPr>
          <a:xfrm>
            <a:off x="225550" y="2713250"/>
            <a:ext cx="1434900" cy="15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Bree Serif"/>
                <a:ea typeface="Bree Serif"/>
                <a:cs typeface="Bree Serif"/>
                <a:sym typeface="Bree Serif"/>
              </a:rPr>
              <a:t>Minority Enrollment</a:t>
            </a:r>
            <a:endParaRPr sz="19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19%</a:t>
            </a:r>
            <a:endParaRPr sz="1900"/>
          </a:p>
        </p:txBody>
      </p:sp>
      <p:sp>
        <p:nvSpPr>
          <p:cNvPr id="140" name="Google Shape;140;p16"/>
          <p:cNvSpPr txBox="1"/>
          <p:nvPr/>
        </p:nvSpPr>
        <p:spPr>
          <a:xfrm>
            <a:off x="1966375" y="2642900"/>
            <a:ext cx="1434900" cy="23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Bree Serif"/>
                <a:ea typeface="Bree Serif"/>
                <a:cs typeface="Bree Serif"/>
                <a:sym typeface="Bree Serif"/>
              </a:rPr>
              <a:t>Percentage of Students with a health disability</a:t>
            </a:r>
            <a:endParaRPr sz="19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1.8%</a:t>
            </a:r>
            <a:endParaRPr sz="19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41" name="Google Shape;141;p16"/>
          <p:cNvSpPr txBox="1"/>
          <p:nvPr/>
        </p:nvSpPr>
        <p:spPr>
          <a:xfrm>
            <a:off x="3763475" y="2642900"/>
            <a:ext cx="1434900" cy="19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Bree Serif"/>
                <a:ea typeface="Bree Serif"/>
                <a:cs typeface="Bree Serif"/>
                <a:sym typeface="Bree Serif"/>
              </a:rPr>
              <a:t>Number of Schools in district</a:t>
            </a:r>
            <a:endParaRPr sz="21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3</a:t>
            </a:r>
            <a:endParaRPr sz="21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42" name="Google Shape;142;p16"/>
          <p:cNvSpPr txBox="1"/>
          <p:nvPr/>
        </p:nvSpPr>
        <p:spPr>
          <a:xfrm>
            <a:off x="5448050" y="2597750"/>
            <a:ext cx="1547400" cy="21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Bree Serif"/>
                <a:ea typeface="Bree Serif"/>
                <a:cs typeface="Bree Serif"/>
                <a:sym typeface="Bree Serif"/>
              </a:rPr>
              <a:t>Percentage of families below poverty line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5.9%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43" name="Google Shape;143;p16"/>
          <p:cNvSpPr txBox="1"/>
          <p:nvPr/>
        </p:nvSpPr>
        <p:spPr>
          <a:xfrm>
            <a:off x="7270975" y="2642900"/>
            <a:ext cx="1547400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Bree Serif"/>
                <a:ea typeface="Bree Serif"/>
                <a:cs typeface="Bree Serif"/>
                <a:sym typeface="Bree Serif"/>
              </a:rPr>
              <a:t>Percentage of Parents/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Bree Serif"/>
                <a:ea typeface="Bree Serif"/>
                <a:cs typeface="Bree Serif"/>
                <a:sym typeface="Bree Serif"/>
              </a:rPr>
              <a:t>Guardians not in labor force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6.7%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44" name="Google Shape;144;p16"/>
          <p:cNvSpPr/>
          <p:nvPr/>
        </p:nvSpPr>
        <p:spPr>
          <a:xfrm>
            <a:off x="1287550" y="2103850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D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45" name="Google Shape;145;p16"/>
          <p:cNvSpPr/>
          <p:nvPr/>
        </p:nvSpPr>
        <p:spPr>
          <a:xfrm>
            <a:off x="1287550" y="4688475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D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46" name="Google Shape;146;p16"/>
          <p:cNvSpPr/>
          <p:nvPr/>
        </p:nvSpPr>
        <p:spPr>
          <a:xfrm>
            <a:off x="3122575" y="2103850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D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47" name="Google Shape;147;p16"/>
          <p:cNvSpPr/>
          <p:nvPr/>
        </p:nvSpPr>
        <p:spPr>
          <a:xfrm>
            <a:off x="3122575" y="4688475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D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48" name="Google Shape;148;p16"/>
          <p:cNvSpPr/>
          <p:nvPr/>
        </p:nvSpPr>
        <p:spPr>
          <a:xfrm>
            <a:off x="4881325" y="2103850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D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49" name="Google Shape;149;p16"/>
          <p:cNvSpPr/>
          <p:nvPr/>
        </p:nvSpPr>
        <p:spPr>
          <a:xfrm>
            <a:off x="4881325" y="4688475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D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50" name="Google Shape;150;p16"/>
          <p:cNvSpPr/>
          <p:nvPr/>
        </p:nvSpPr>
        <p:spPr>
          <a:xfrm>
            <a:off x="6686525" y="2103850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D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51" name="Google Shape;151;p16"/>
          <p:cNvSpPr/>
          <p:nvPr/>
        </p:nvSpPr>
        <p:spPr>
          <a:xfrm>
            <a:off x="6686525" y="4688475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D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52" name="Google Shape;152;p16"/>
          <p:cNvSpPr/>
          <p:nvPr/>
        </p:nvSpPr>
        <p:spPr>
          <a:xfrm>
            <a:off x="8453375" y="2078125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D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53" name="Google Shape;153;p16"/>
          <p:cNvSpPr/>
          <p:nvPr/>
        </p:nvSpPr>
        <p:spPr>
          <a:xfrm>
            <a:off x="8453375" y="4738950"/>
            <a:ext cx="278700" cy="2787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legreya Sans SC"/>
                <a:ea typeface="Alegreya Sans SC"/>
                <a:cs typeface="Alegreya Sans SC"/>
                <a:sym typeface="Alegreya Sans SC"/>
              </a:rPr>
              <a:t>D</a:t>
            </a:r>
            <a:endParaRPr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17"/>
          <p:cNvPicPr preferRelativeResize="0"/>
          <p:nvPr/>
        </p:nvPicPr>
        <p:blipFill rotWithShape="1">
          <a:blip r:embed="rId3">
            <a:alphaModFix/>
          </a:blip>
          <a:srcRect l="4614" t="9560" r="3827" b="5006"/>
          <a:stretch/>
        </p:blipFill>
        <p:spPr>
          <a:xfrm>
            <a:off x="0" y="0"/>
            <a:ext cx="7132628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17"/>
          <p:cNvPicPr preferRelativeResize="0"/>
          <p:nvPr/>
        </p:nvPicPr>
        <p:blipFill rotWithShape="1">
          <a:blip r:embed="rId3">
            <a:alphaModFix/>
          </a:blip>
          <a:srcRect l="73075" t="9471" r="3825" b="6339"/>
          <a:stretch/>
        </p:blipFill>
        <p:spPr>
          <a:xfrm>
            <a:off x="7132625" y="0"/>
            <a:ext cx="1803252" cy="5079202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17"/>
          <p:cNvSpPr txBox="1"/>
          <p:nvPr/>
        </p:nvSpPr>
        <p:spPr>
          <a:xfrm>
            <a:off x="225550" y="122425"/>
            <a:ext cx="1434900" cy="21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ree Serif"/>
                <a:ea typeface="Bree Serif"/>
                <a:cs typeface="Bree Serif"/>
                <a:sym typeface="Bree Serif"/>
              </a:rPr>
              <a:t>Resident Student Count</a:t>
            </a:r>
            <a:endParaRPr sz="24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latin typeface="Bree Serif"/>
                <a:ea typeface="Bree Serif"/>
                <a:cs typeface="Bree Serif"/>
                <a:sym typeface="Bree Serif"/>
              </a:rPr>
              <a:t>513,079</a:t>
            </a:r>
            <a:endParaRPr sz="29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61" name="Google Shape;161;p17"/>
          <p:cNvSpPr txBox="1"/>
          <p:nvPr/>
        </p:nvSpPr>
        <p:spPr>
          <a:xfrm>
            <a:off x="1966375" y="14725"/>
            <a:ext cx="1434900" cy="20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ree Serif"/>
                <a:ea typeface="Bree Serif"/>
                <a:cs typeface="Bree Serif"/>
                <a:sym typeface="Bree Serif"/>
              </a:rPr>
              <a:t>Low Income Student Count</a:t>
            </a:r>
            <a:endParaRPr sz="9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latin typeface="Bree Serif"/>
                <a:ea typeface="Bree Serif"/>
                <a:cs typeface="Bree Serif"/>
                <a:sym typeface="Bree Serif"/>
              </a:rPr>
              <a:t> </a:t>
            </a:r>
            <a:r>
              <a:rPr lang="en" sz="2700">
                <a:latin typeface="Bree Serif"/>
                <a:ea typeface="Bree Serif"/>
                <a:cs typeface="Bree Serif"/>
                <a:sym typeface="Bree Serif"/>
              </a:rPr>
              <a:t>219,085</a:t>
            </a:r>
            <a:endParaRPr sz="27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62" name="Google Shape;162;p17"/>
          <p:cNvSpPr txBox="1"/>
          <p:nvPr/>
        </p:nvSpPr>
        <p:spPr>
          <a:xfrm>
            <a:off x="3763475" y="122425"/>
            <a:ext cx="1434900" cy="20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Bree Serif"/>
                <a:ea typeface="Bree Serif"/>
                <a:cs typeface="Bree Serif"/>
                <a:sym typeface="Bree Serif"/>
              </a:rPr>
              <a:t>English Language Learners Count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42,474</a:t>
            </a:r>
            <a:endParaRPr sz="22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63" name="Google Shape;163;p17"/>
          <p:cNvSpPr txBox="1"/>
          <p:nvPr/>
        </p:nvSpPr>
        <p:spPr>
          <a:xfrm>
            <a:off x="5448050" y="122425"/>
            <a:ext cx="1608900" cy="21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Bree Serif"/>
                <a:ea typeface="Bree Serif"/>
                <a:cs typeface="Bree Serif"/>
                <a:sym typeface="Bree Serif"/>
              </a:rPr>
              <a:t>Median Household Income</a:t>
            </a:r>
            <a:endParaRPr sz="22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$78</a:t>
            </a:r>
            <a:r>
              <a:rPr lang="en" sz="24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,</a:t>
            </a:r>
            <a:r>
              <a:rPr lang="en" sz="3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444</a:t>
            </a:r>
            <a:endParaRPr sz="19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sp>
        <p:nvSpPr>
          <p:cNvPr id="164" name="Google Shape;164;p17"/>
          <p:cNvSpPr txBox="1"/>
          <p:nvPr/>
        </p:nvSpPr>
        <p:spPr>
          <a:xfrm>
            <a:off x="7301400" y="14725"/>
            <a:ext cx="1434900" cy="22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Bree Serif"/>
                <a:ea typeface="Bree Serif"/>
                <a:cs typeface="Bree Serif"/>
                <a:sym typeface="Bree Serif"/>
              </a:rPr>
              <a:t>Number of Teachers in District</a:t>
            </a:r>
            <a:endParaRPr sz="21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35,439</a:t>
            </a:r>
            <a:endParaRPr sz="2100"/>
          </a:p>
        </p:txBody>
      </p:sp>
      <p:sp>
        <p:nvSpPr>
          <p:cNvPr id="165" name="Google Shape;165;p17"/>
          <p:cNvSpPr txBox="1"/>
          <p:nvPr/>
        </p:nvSpPr>
        <p:spPr>
          <a:xfrm>
            <a:off x="225550" y="2713250"/>
            <a:ext cx="1434900" cy="15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Bree Serif"/>
                <a:ea typeface="Bree Serif"/>
                <a:cs typeface="Bree Serif"/>
                <a:sym typeface="Bree Serif"/>
              </a:rPr>
              <a:t>Minority Enrollment</a:t>
            </a:r>
            <a:endParaRPr sz="19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50%</a:t>
            </a:r>
            <a:endParaRPr sz="1900"/>
          </a:p>
        </p:txBody>
      </p:sp>
      <p:sp>
        <p:nvSpPr>
          <p:cNvPr id="166" name="Google Shape;166;p17"/>
          <p:cNvSpPr txBox="1"/>
          <p:nvPr/>
        </p:nvSpPr>
        <p:spPr>
          <a:xfrm>
            <a:off x="1966375" y="2642900"/>
            <a:ext cx="1434900" cy="2016300"/>
          </a:xfrm>
          <a:prstGeom prst="rect">
            <a:avLst/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Bree Serif"/>
                <a:ea typeface="Bree Serif"/>
                <a:cs typeface="Bree Serif"/>
                <a:sym typeface="Bree Serif"/>
              </a:rPr>
              <a:t>Percentage of Students with a </a:t>
            </a:r>
            <a:r>
              <a:rPr lang="en" sz="1900">
                <a:highlight>
                  <a:schemeClr val="accent6"/>
                </a:highlight>
                <a:latin typeface="Bree Serif"/>
                <a:ea typeface="Bree Serif"/>
                <a:cs typeface="Bree Serif"/>
                <a:sym typeface="Bree Serif"/>
              </a:rPr>
              <a:t>disability</a:t>
            </a:r>
            <a:endParaRPr sz="1900">
              <a:highlight>
                <a:schemeClr val="accent6"/>
              </a:highlight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highlight>
                  <a:schemeClr val="accent6"/>
                </a:highlight>
                <a:latin typeface="Bree Serif"/>
                <a:ea typeface="Bree Serif"/>
                <a:cs typeface="Bree Serif"/>
                <a:sym typeface="Bree Serif"/>
              </a:rPr>
              <a:t>16.3</a:t>
            </a: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%</a:t>
            </a:r>
            <a:endParaRPr sz="19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67" name="Google Shape;167;p17"/>
          <p:cNvSpPr txBox="1"/>
          <p:nvPr/>
        </p:nvSpPr>
        <p:spPr>
          <a:xfrm>
            <a:off x="3763475" y="2642900"/>
            <a:ext cx="1434900" cy="22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Bree Serif"/>
                <a:ea typeface="Bree Serif"/>
                <a:cs typeface="Bree Serif"/>
                <a:sym typeface="Bree Serif"/>
              </a:rPr>
              <a:t>Number of Schools in district</a:t>
            </a:r>
            <a:endParaRPr sz="3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1506 in 205 districts</a:t>
            </a:r>
            <a:r>
              <a:rPr lang="en" sz="2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 </a:t>
            </a:r>
            <a:endParaRPr sz="11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68" name="Google Shape;168;p17"/>
          <p:cNvSpPr txBox="1"/>
          <p:nvPr/>
        </p:nvSpPr>
        <p:spPr>
          <a:xfrm>
            <a:off x="5448050" y="2597750"/>
            <a:ext cx="1547400" cy="18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Bree Serif"/>
                <a:ea typeface="Bree Serif"/>
                <a:cs typeface="Bree Serif"/>
                <a:sym typeface="Bree Serif"/>
              </a:rPr>
              <a:t>Percentage of families below poverty line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9.7%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69" name="Google Shape;169;p17"/>
          <p:cNvSpPr txBox="1"/>
          <p:nvPr/>
        </p:nvSpPr>
        <p:spPr>
          <a:xfrm>
            <a:off x="7270975" y="2642900"/>
            <a:ext cx="1547400" cy="20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Bree Serif"/>
                <a:ea typeface="Bree Serif"/>
                <a:cs typeface="Bree Serif"/>
                <a:sym typeface="Bree Serif"/>
              </a:rPr>
              <a:t>Percentage of Parents/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Bree Serif"/>
                <a:ea typeface="Bree Serif"/>
                <a:cs typeface="Bree Serif"/>
                <a:sym typeface="Bree Serif"/>
              </a:rPr>
              <a:t>Guardians not in labor force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7.5%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70" name="Google Shape;170;p17"/>
          <p:cNvSpPr/>
          <p:nvPr/>
        </p:nvSpPr>
        <p:spPr>
          <a:xfrm>
            <a:off x="2864525" y="2129950"/>
            <a:ext cx="483300" cy="278700"/>
          </a:xfrm>
          <a:prstGeom prst="ellipse">
            <a:avLst/>
          </a:prstGeom>
          <a:solidFill>
            <a:srgbClr val="C9DAF8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Alegreya Sans SC"/>
                <a:ea typeface="Alegreya Sans SC"/>
                <a:cs typeface="Alegreya Sans SC"/>
                <a:sym typeface="Alegreya Sans SC"/>
              </a:rPr>
              <a:t>CT</a:t>
            </a:r>
            <a:endParaRPr sz="1200"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71" name="Google Shape;171;p17"/>
          <p:cNvSpPr/>
          <p:nvPr/>
        </p:nvSpPr>
        <p:spPr>
          <a:xfrm>
            <a:off x="4669900" y="2129950"/>
            <a:ext cx="483300" cy="278700"/>
          </a:xfrm>
          <a:prstGeom prst="ellipse">
            <a:avLst/>
          </a:prstGeom>
          <a:solidFill>
            <a:srgbClr val="C9DAF8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Alegreya Sans SC"/>
                <a:ea typeface="Alegreya Sans SC"/>
                <a:cs typeface="Alegreya Sans SC"/>
                <a:sym typeface="Alegreya Sans SC"/>
              </a:rPr>
              <a:t>CT</a:t>
            </a:r>
            <a:endParaRPr sz="1200"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72" name="Google Shape;172;p17"/>
          <p:cNvSpPr/>
          <p:nvPr/>
        </p:nvSpPr>
        <p:spPr>
          <a:xfrm>
            <a:off x="6421825" y="2129950"/>
            <a:ext cx="483300" cy="278700"/>
          </a:xfrm>
          <a:prstGeom prst="ellipse">
            <a:avLst/>
          </a:prstGeom>
          <a:solidFill>
            <a:srgbClr val="C9DAF8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Alegreya Sans SC"/>
                <a:ea typeface="Alegreya Sans SC"/>
                <a:cs typeface="Alegreya Sans SC"/>
                <a:sym typeface="Alegreya Sans SC"/>
              </a:rPr>
              <a:t>CT</a:t>
            </a:r>
            <a:endParaRPr sz="1200"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73" name="Google Shape;173;p17"/>
          <p:cNvSpPr/>
          <p:nvPr/>
        </p:nvSpPr>
        <p:spPr>
          <a:xfrm>
            <a:off x="8297125" y="2129950"/>
            <a:ext cx="483300" cy="278700"/>
          </a:xfrm>
          <a:prstGeom prst="ellipse">
            <a:avLst/>
          </a:prstGeom>
          <a:solidFill>
            <a:srgbClr val="C9DAF8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Alegreya Sans SC"/>
                <a:ea typeface="Alegreya Sans SC"/>
                <a:cs typeface="Alegreya Sans SC"/>
                <a:sym typeface="Alegreya Sans SC"/>
              </a:rPr>
              <a:t>CT</a:t>
            </a:r>
            <a:endParaRPr sz="1200"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74" name="Google Shape;174;p17"/>
          <p:cNvSpPr/>
          <p:nvPr/>
        </p:nvSpPr>
        <p:spPr>
          <a:xfrm>
            <a:off x="1052600" y="4688300"/>
            <a:ext cx="483300" cy="278700"/>
          </a:xfrm>
          <a:prstGeom prst="ellipse">
            <a:avLst/>
          </a:prstGeom>
          <a:solidFill>
            <a:srgbClr val="C9DAF8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Alegreya Sans SC"/>
                <a:ea typeface="Alegreya Sans SC"/>
                <a:cs typeface="Alegreya Sans SC"/>
                <a:sym typeface="Alegreya Sans SC"/>
              </a:rPr>
              <a:t>CT</a:t>
            </a:r>
            <a:endParaRPr sz="1200"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75" name="Google Shape;175;p17"/>
          <p:cNvSpPr/>
          <p:nvPr/>
        </p:nvSpPr>
        <p:spPr>
          <a:xfrm>
            <a:off x="2891200" y="4688300"/>
            <a:ext cx="483300" cy="278700"/>
          </a:xfrm>
          <a:prstGeom prst="ellipse">
            <a:avLst/>
          </a:prstGeom>
          <a:solidFill>
            <a:srgbClr val="C9DAF8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Alegreya Sans SC"/>
                <a:ea typeface="Alegreya Sans SC"/>
                <a:cs typeface="Alegreya Sans SC"/>
                <a:sym typeface="Alegreya Sans SC"/>
              </a:rPr>
              <a:t>CT</a:t>
            </a:r>
            <a:endParaRPr sz="1200"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76" name="Google Shape;176;p17"/>
          <p:cNvSpPr/>
          <p:nvPr/>
        </p:nvSpPr>
        <p:spPr>
          <a:xfrm>
            <a:off x="4718650" y="4688300"/>
            <a:ext cx="483300" cy="278700"/>
          </a:xfrm>
          <a:prstGeom prst="ellipse">
            <a:avLst/>
          </a:prstGeom>
          <a:solidFill>
            <a:srgbClr val="C9DAF8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Alegreya Sans SC"/>
                <a:ea typeface="Alegreya Sans SC"/>
                <a:cs typeface="Alegreya Sans SC"/>
                <a:sym typeface="Alegreya Sans SC"/>
              </a:rPr>
              <a:t>CT</a:t>
            </a:r>
            <a:endParaRPr sz="1200"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77" name="Google Shape;177;p17"/>
          <p:cNvSpPr/>
          <p:nvPr/>
        </p:nvSpPr>
        <p:spPr>
          <a:xfrm>
            <a:off x="6463763" y="4688300"/>
            <a:ext cx="483300" cy="278700"/>
          </a:xfrm>
          <a:prstGeom prst="ellipse">
            <a:avLst/>
          </a:prstGeom>
          <a:solidFill>
            <a:srgbClr val="C9DAF8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Alegreya Sans SC"/>
                <a:ea typeface="Alegreya Sans SC"/>
                <a:cs typeface="Alegreya Sans SC"/>
                <a:sym typeface="Alegreya Sans SC"/>
              </a:rPr>
              <a:t>CT</a:t>
            </a:r>
            <a:endParaRPr sz="1200"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78" name="Google Shape;178;p17"/>
          <p:cNvSpPr/>
          <p:nvPr/>
        </p:nvSpPr>
        <p:spPr>
          <a:xfrm>
            <a:off x="8316425" y="4688300"/>
            <a:ext cx="483300" cy="278700"/>
          </a:xfrm>
          <a:prstGeom prst="ellipse">
            <a:avLst/>
          </a:prstGeom>
          <a:solidFill>
            <a:srgbClr val="C9DAF8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Alegreya Sans SC"/>
                <a:ea typeface="Alegreya Sans SC"/>
                <a:cs typeface="Alegreya Sans SC"/>
                <a:sym typeface="Alegreya Sans SC"/>
              </a:rPr>
              <a:t>CT</a:t>
            </a:r>
            <a:endParaRPr sz="1200"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  <p:sp>
        <p:nvSpPr>
          <p:cNvPr id="179" name="Google Shape;179;p17"/>
          <p:cNvSpPr/>
          <p:nvPr/>
        </p:nvSpPr>
        <p:spPr>
          <a:xfrm>
            <a:off x="1177150" y="2129950"/>
            <a:ext cx="483300" cy="278700"/>
          </a:xfrm>
          <a:prstGeom prst="ellipse">
            <a:avLst/>
          </a:prstGeom>
          <a:solidFill>
            <a:srgbClr val="C9DAF8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Alegreya Sans SC"/>
                <a:ea typeface="Alegreya Sans SC"/>
                <a:cs typeface="Alegreya Sans SC"/>
                <a:sym typeface="Alegreya Sans SC"/>
              </a:rPr>
              <a:t>CT</a:t>
            </a:r>
            <a:endParaRPr sz="1200">
              <a:latin typeface="Alegreya Sans SC"/>
              <a:ea typeface="Alegreya Sans SC"/>
              <a:cs typeface="Alegreya Sans SC"/>
              <a:sym typeface="Alegreya Sans S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Google Shape;184;p18"/>
          <p:cNvPicPr preferRelativeResize="0"/>
          <p:nvPr/>
        </p:nvPicPr>
        <p:blipFill rotWithShape="1">
          <a:blip r:embed="rId3">
            <a:alphaModFix/>
          </a:blip>
          <a:srcRect l="16581" t="22384" r="3469" b="22697"/>
          <a:stretch/>
        </p:blipFill>
        <p:spPr>
          <a:xfrm>
            <a:off x="796737" y="47075"/>
            <a:ext cx="7550525" cy="51868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414</Words>
  <Application>Microsoft Office PowerPoint</Application>
  <PresentationFormat>On-screen Show (16:9)</PresentationFormat>
  <Paragraphs>213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Alegreya Sans SC</vt:lpstr>
      <vt:lpstr>Bree Serif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Toby Way</cp:lastModifiedBy>
  <cp:revision>1</cp:revision>
  <dcterms:modified xsi:type="dcterms:W3CDTF">2025-08-02T18:38:58Z</dcterms:modified>
</cp:coreProperties>
</file>