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Alegreya Sans SC" pitchFamily="2" charset="0"/>
      <p:regular r:id="rId9"/>
      <p:bold r:id="rId10"/>
      <p:italic r:id="rId11"/>
      <p:boldItalic r:id="rId12"/>
    </p:embeddedFont>
    <p:embeddedFont>
      <p:font typeface="Bree Serif" panose="02000503040000020004" pitchFamily="2" charset="77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58"/>
  </p:normalViewPr>
  <p:slideViewPr>
    <p:cSldViewPr snapToGrid="0">
      <p:cViewPr varScale="1">
        <p:scale>
          <a:sx n="117" d="100"/>
          <a:sy n="117" d="100"/>
        </p:scale>
        <p:origin x="176" y="8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-/media/SDE/Board/BoardMaterials030321/The_Condition_of_Education_in_Connecticut_2019_20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f33b10b7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f33b10b7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f33b10b71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f33b10b71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B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f33b10b71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ef33b10b71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d541fd90b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d541fd90b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Town 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0f706950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0f706950e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 Teachers - Ballotopedia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Num Schoos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https://portal.ct.gov/-/media/SDE/Board/BoardMaterials030321/The_Condition_of_Education_in_Connecticut_2019_20.pdf</a:t>
            </a:r>
            <a:r>
              <a:rPr lang="en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f706950e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0f706950e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8C71-71F7-88A5-9A22-FB5AF9007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Town A Facts</a:t>
            </a:r>
          </a:p>
        </p:txBody>
      </p:sp>
      <p:pic>
        <p:nvPicPr>
          <p:cNvPr id="54" name="Google Shape;54;p13" descr="Facts on town A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1580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31%</a:t>
            </a:r>
            <a:endParaRPr sz="1900"/>
          </a:p>
        </p:txBody>
      </p:sp>
      <p:sp>
        <p:nvSpPr>
          <p:cNvPr id="67" name="Google Shape;67;p13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464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966375" y="2642900"/>
            <a:ext cx="14349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2.6%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49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48938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763475" y="2642900"/>
            <a:ext cx="1434900" cy="19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48938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448075" y="122425"/>
            <a:ext cx="15474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$56,807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72" name="Google Shape;72;p13"/>
          <p:cNvSpPr/>
          <p:nvPr/>
        </p:nvSpPr>
        <p:spPr>
          <a:xfrm>
            <a:off x="66650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448050" y="2597750"/>
            <a:ext cx="15474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2.5%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66650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55" name="Google Shape;55;p13" descr="Facts on town A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108</a:t>
            </a:r>
            <a:endParaRPr sz="2200" dirty="0"/>
          </a:p>
        </p:txBody>
      </p:sp>
      <p:sp>
        <p:nvSpPr>
          <p:cNvPr id="74" name="Google Shape;74;p13"/>
          <p:cNvSpPr/>
          <p:nvPr/>
        </p:nvSpPr>
        <p:spPr>
          <a:xfrm>
            <a:off x="845760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7270975" y="2642900"/>
            <a:ext cx="154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16.2%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845760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A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71077-C9B3-77E7-84B7-315AD36B5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Town B Facts</a:t>
            </a:r>
          </a:p>
        </p:txBody>
      </p:sp>
      <p:pic>
        <p:nvPicPr>
          <p:cNvPr id="80" name="Google Shape;80;p14" descr="Facts for town B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4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8027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85%</a:t>
            </a:r>
            <a:endParaRPr sz="1900"/>
          </a:p>
        </p:txBody>
      </p:sp>
      <p:sp>
        <p:nvSpPr>
          <p:cNvPr id="93" name="Google Shape;93;p14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5050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1966375" y="2642900"/>
            <a:ext cx="1434900" cy="22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8.3%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1076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48634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3763475" y="2642900"/>
            <a:ext cx="1434900" cy="1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12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48634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5448075" y="122425"/>
            <a:ext cx="15474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$55,468</a:t>
            </a: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98" name="Google Shape;98;p14"/>
          <p:cNvSpPr/>
          <p:nvPr/>
        </p:nvSpPr>
        <p:spPr>
          <a:xfrm>
            <a:off x="6642100" y="2051238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5460975" y="2642900"/>
            <a:ext cx="1547400" cy="21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18.7%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6642100" y="4635863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81" name="Google Shape;81;p14" descr="Facts for town B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522</a:t>
            </a:r>
            <a:endParaRPr sz="2200" dirty="0"/>
          </a:p>
        </p:txBody>
      </p:sp>
      <p:sp>
        <p:nvSpPr>
          <p:cNvPr id="100" name="Google Shape;100;p14"/>
          <p:cNvSpPr/>
          <p:nvPr/>
        </p:nvSpPr>
        <p:spPr>
          <a:xfrm>
            <a:off x="8457600" y="20512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7270975" y="2642900"/>
            <a:ext cx="15474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13.1%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8457600" y="47120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B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8FD54-4828-14B5-7237-59E5CE581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town C</a:t>
            </a:r>
          </a:p>
        </p:txBody>
      </p:sp>
      <p:pic>
        <p:nvPicPr>
          <p:cNvPr id="106" name="Google Shape;106;p15" descr="Facts for town C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5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8588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18" name="Google Shape;118;p15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38%</a:t>
            </a:r>
            <a:endParaRPr sz="1900"/>
          </a:p>
        </p:txBody>
      </p:sp>
      <p:sp>
        <p:nvSpPr>
          <p:cNvPr id="119" name="Google Shape;119;p15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1891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1966375" y="2642900"/>
            <a:ext cx="1434900" cy="22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3.3%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353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48813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3763475" y="2642900"/>
            <a:ext cx="1434900" cy="197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48813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5448050" y="122425"/>
            <a:ext cx="1608900" cy="183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$142</a:t>
            </a:r>
            <a:r>
              <a:rPr lang="en" sz="23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29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819</a:t>
            </a:r>
            <a:endParaRPr sz="1000" dirty="0"/>
          </a:p>
        </p:txBody>
      </p:sp>
      <p:sp>
        <p:nvSpPr>
          <p:cNvPr id="124" name="Google Shape;124;p15"/>
          <p:cNvSpPr/>
          <p:nvPr/>
        </p:nvSpPr>
        <p:spPr>
          <a:xfrm>
            <a:off x="66865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5448050" y="2597750"/>
            <a:ext cx="1547400" cy="21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7.6%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5" name="Google Shape;125;p15"/>
          <p:cNvSpPr/>
          <p:nvPr/>
        </p:nvSpPr>
        <p:spPr>
          <a:xfrm>
            <a:off x="66865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07" name="Google Shape;107;p15" descr="Facts for town C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7301400" y="14725"/>
            <a:ext cx="14349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1900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789</a:t>
            </a:r>
            <a:endParaRPr sz="2200" dirty="0"/>
          </a:p>
        </p:txBody>
      </p:sp>
      <p:sp>
        <p:nvSpPr>
          <p:cNvPr id="126" name="Google Shape;126;p15"/>
          <p:cNvSpPr/>
          <p:nvPr/>
        </p:nvSpPr>
        <p:spPr>
          <a:xfrm>
            <a:off x="8453375" y="20781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7270975" y="2642900"/>
            <a:ext cx="154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22.2%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8453375" y="47389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C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0740-EC75-8FE2-F5D6-2B47657FF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town D</a:t>
            </a:r>
          </a:p>
        </p:txBody>
      </p:sp>
      <p:pic>
        <p:nvPicPr>
          <p:cNvPr id="132" name="Google Shape;132;p16" descr="Facts for town D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6"/>
          <p:cNvSpPr txBox="1"/>
          <p:nvPr/>
        </p:nvSpPr>
        <p:spPr>
          <a:xfrm>
            <a:off x="225550" y="122425"/>
            <a:ext cx="14349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Bree Serif"/>
                <a:ea typeface="Bree Serif"/>
                <a:cs typeface="Bree Serif"/>
                <a:sym typeface="Bree Serif"/>
              </a:rPr>
              <a:t>1551</a:t>
            </a:r>
            <a:endParaRPr sz="3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4" name="Google Shape;144;p16"/>
          <p:cNvSpPr/>
          <p:nvPr/>
        </p:nvSpPr>
        <p:spPr>
          <a:xfrm>
            <a:off x="1287550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9" name="Google Shape;139;p16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19%</a:t>
            </a:r>
            <a:endParaRPr sz="1900"/>
          </a:p>
        </p:txBody>
      </p:sp>
      <p:sp>
        <p:nvSpPr>
          <p:cNvPr id="145" name="Google Shape;145;p16"/>
          <p:cNvSpPr/>
          <p:nvPr/>
        </p:nvSpPr>
        <p:spPr>
          <a:xfrm>
            <a:off x="1287550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1966375" y="14725"/>
            <a:ext cx="1434900" cy="22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577</a:t>
            </a:r>
            <a:endParaRPr sz="3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312257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0" name="Google Shape;140;p16"/>
          <p:cNvSpPr txBox="1"/>
          <p:nvPr/>
        </p:nvSpPr>
        <p:spPr>
          <a:xfrm>
            <a:off x="1966375" y="2642900"/>
            <a:ext cx="14349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health disability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1.8%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312257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3763475" y="122425"/>
            <a:ext cx="1434900" cy="2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108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48813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1" name="Google Shape;141;p16"/>
          <p:cNvSpPr txBox="1"/>
          <p:nvPr/>
        </p:nvSpPr>
        <p:spPr>
          <a:xfrm>
            <a:off x="3763475" y="2642900"/>
            <a:ext cx="1434900" cy="19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49" name="Google Shape;149;p16"/>
          <p:cNvSpPr/>
          <p:nvPr/>
        </p:nvSpPr>
        <p:spPr>
          <a:xfrm>
            <a:off x="48813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37" name="Google Shape;137;p16"/>
          <p:cNvSpPr txBox="1"/>
          <p:nvPr/>
        </p:nvSpPr>
        <p:spPr>
          <a:xfrm>
            <a:off x="5448050" y="122425"/>
            <a:ext cx="16089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$76</a:t>
            </a:r>
            <a:r>
              <a:rPr lang="en" sz="24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360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50" name="Google Shape;150;p16"/>
          <p:cNvSpPr/>
          <p:nvPr/>
        </p:nvSpPr>
        <p:spPr>
          <a:xfrm>
            <a:off x="6686525" y="21038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2" name="Google Shape;142;p16"/>
          <p:cNvSpPr txBox="1"/>
          <p:nvPr/>
        </p:nvSpPr>
        <p:spPr>
          <a:xfrm>
            <a:off x="5448050" y="2597750"/>
            <a:ext cx="1547400" cy="21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5.9%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6686525" y="468847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33" name="Google Shape;133;p16" descr="Facts for town D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6"/>
          <p:cNvSpPr txBox="1"/>
          <p:nvPr/>
        </p:nvSpPr>
        <p:spPr>
          <a:xfrm>
            <a:off x="7301400" y="14725"/>
            <a:ext cx="14349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159</a:t>
            </a:r>
            <a:endParaRPr sz="2100"/>
          </a:p>
        </p:txBody>
      </p:sp>
      <p:sp>
        <p:nvSpPr>
          <p:cNvPr id="152" name="Google Shape;152;p16"/>
          <p:cNvSpPr/>
          <p:nvPr/>
        </p:nvSpPr>
        <p:spPr>
          <a:xfrm>
            <a:off x="8453375" y="2078125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43" name="Google Shape;143;p16"/>
          <p:cNvSpPr txBox="1"/>
          <p:nvPr/>
        </p:nvSpPr>
        <p:spPr>
          <a:xfrm>
            <a:off x="7270975" y="2642900"/>
            <a:ext cx="15474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6.7%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8453375" y="4738950"/>
            <a:ext cx="278700" cy="2787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legreya Sans SC"/>
                <a:ea typeface="Alegreya Sans SC"/>
                <a:cs typeface="Alegreya Sans SC"/>
                <a:sym typeface="Alegreya Sans SC"/>
              </a:rPr>
              <a:t>D</a:t>
            </a:r>
            <a:endParaRPr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3B73-E16D-094A-5D82-AB648F18F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Facts for CT</a:t>
            </a:r>
          </a:p>
        </p:txBody>
      </p:sp>
      <p:pic>
        <p:nvPicPr>
          <p:cNvPr id="158" name="Google Shape;158;p17" descr="Facts for CT"/>
          <p:cNvPicPr preferRelativeResize="0"/>
          <p:nvPr/>
        </p:nvPicPr>
        <p:blipFill rotWithShape="1">
          <a:blip r:embed="rId3">
            <a:alphaModFix/>
          </a:blip>
          <a:srcRect l="4614" t="9560" r="3827" b="5006"/>
          <a:stretch/>
        </p:blipFill>
        <p:spPr>
          <a:xfrm>
            <a:off x="0" y="0"/>
            <a:ext cx="71326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7"/>
          <p:cNvSpPr txBox="1"/>
          <p:nvPr/>
        </p:nvSpPr>
        <p:spPr>
          <a:xfrm>
            <a:off x="225550" y="122425"/>
            <a:ext cx="1434900" cy="2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Resident Student Count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latin typeface="Bree Serif"/>
                <a:ea typeface="Bree Serif"/>
                <a:cs typeface="Bree Serif"/>
                <a:sym typeface="Bree Serif"/>
              </a:rPr>
              <a:t>513,079</a:t>
            </a:r>
            <a:endParaRPr sz="2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9" name="Google Shape;179;p17"/>
          <p:cNvSpPr/>
          <p:nvPr/>
        </p:nvSpPr>
        <p:spPr>
          <a:xfrm>
            <a:off x="1177150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225550" y="2713250"/>
            <a:ext cx="1434900" cy="15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Minority Enrollment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50%</a:t>
            </a:r>
            <a:endParaRPr sz="1900"/>
          </a:p>
        </p:txBody>
      </p:sp>
      <p:sp>
        <p:nvSpPr>
          <p:cNvPr id="174" name="Google Shape;174;p17"/>
          <p:cNvSpPr/>
          <p:nvPr/>
        </p:nvSpPr>
        <p:spPr>
          <a:xfrm>
            <a:off x="105260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1" name="Google Shape;161;p17"/>
          <p:cNvSpPr txBox="1"/>
          <p:nvPr/>
        </p:nvSpPr>
        <p:spPr>
          <a:xfrm>
            <a:off x="1966375" y="14725"/>
            <a:ext cx="1434900" cy="20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ree Serif"/>
                <a:ea typeface="Bree Serif"/>
                <a:cs typeface="Bree Serif"/>
                <a:sym typeface="Bree Serif"/>
              </a:rPr>
              <a:t>Low Income Student Count</a:t>
            </a:r>
            <a:endParaRPr sz="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" sz="2700">
                <a:latin typeface="Bree Serif"/>
                <a:ea typeface="Bree Serif"/>
                <a:cs typeface="Bree Serif"/>
                <a:sym typeface="Bree Serif"/>
              </a:rPr>
              <a:t>219,085</a:t>
            </a:r>
            <a:endParaRPr sz="27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28645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1966375" y="2642900"/>
            <a:ext cx="1434900" cy="2016300"/>
          </a:xfrm>
          <a:prstGeom prst="rect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Bree Serif"/>
                <a:ea typeface="Bree Serif"/>
                <a:cs typeface="Bree Serif"/>
                <a:sym typeface="Bree Serif"/>
              </a:rPr>
              <a:t>Percentage of Students with a </a:t>
            </a:r>
            <a:r>
              <a:rPr lang="en" sz="1900">
                <a:highlight>
                  <a:schemeClr val="accent6"/>
                </a:highlight>
                <a:latin typeface="Bree Serif"/>
                <a:ea typeface="Bree Serif"/>
                <a:cs typeface="Bree Serif"/>
                <a:sym typeface="Bree Serif"/>
              </a:rPr>
              <a:t>disability</a:t>
            </a:r>
            <a:endParaRPr sz="1900">
              <a:highlight>
                <a:schemeClr val="accent6"/>
              </a:highlight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highlight>
                  <a:schemeClr val="accent6"/>
                </a:highlight>
                <a:latin typeface="Bree Serif"/>
                <a:ea typeface="Bree Serif"/>
                <a:cs typeface="Bree Serif"/>
                <a:sym typeface="Bree Serif"/>
              </a:rPr>
              <a:t>16.3</a:t>
            </a: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%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289120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2" name="Google Shape;162;p17"/>
          <p:cNvSpPr txBox="1"/>
          <p:nvPr/>
        </p:nvSpPr>
        <p:spPr>
          <a:xfrm>
            <a:off x="3763475" y="122425"/>
            <a:ext cx="1434900" cy="20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English Language Learners Count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42,474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4669900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7" name="Google Shape;167;p17"/>
          <p:cNvSpPr txBox="1"/>
          <p:nvPr/>
        </p:nvSpPr>
        <p:spPr>
          <a:xfrm>
            <a:off x="3763475" y="2642900"/>
            <a:ext cx="1434900" cy="22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ree Serif"/>
                <a:ea typeface="Bree Serif"/>
                <a:cs typeface="Bree Serif"/>
                <a:sym typeface="Bree Serif"/>
              </a:rPr>
              <a:t>Number of Schools in district</a:t>
            </a:r>
            <a:endParaRPr sz="3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1506 in 205 districts</a:t>
            </a:r>
            <a:r>
              <a:rPr lang="en" sz="2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 sz="11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4718650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5448050" y="122425"/>
            <a:ext cx="16089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Bree Serif"/>
                <a:ea typeface="Bree Serif"/>
                <a:cs typeface="Bree Serif"/>
                <a:sym typeface="Bree Serif"/>
              </a:rPr>
              <a:t>Median Household Income</a:t>
            </a:r>
            <a:endParaRPr sz="22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$78</a:t>
            </a:r>
            <a:r>
              <a:rPr lang="en" sz="24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,</a:t>
            </a: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444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172" name="Google Shape;172;p17"/>
          <p:cNvSpPr/>
          <p:nvPr/>
        </p:nvSpPr>
        <p:spPr>
          <a:xfrm>
            <a:off x="64218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8" name="Google Shape;168;p17"/>
          <p:cNvSpPr txBox="1"/>
          <p:nvPr/>
        </p:nvSpPr>
        <p:spPr>
          <a:xfrm>
            <a:off x="5448050" y="2597750"/>
            <a:ext cx="1547400" cy="18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families below poverty line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9.7%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6463763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pic>
        <p:nvPicPr>
          <p:cNvPr id="159" name="Google Shape;159;p17" descr="Facts for CT"/>
          <p:cNvPicPr preferRelativeResize="0"/>
          <p:nvPr/>
        </p:nvPicPr>
        <p:blipFill rotWithShape="1">
          <a:blip r:embed="rId3">
            <a:alphaModFix/>
          </a:blip>
          <a:srcRect l="73075" t="9471" r="3825" b="6339"/>
          <a:stretch/>
        </p:blipFill>
        <p:spPr>
          <a:xfrm>
            <a:off x="7132625" y="0"/>
            <a:ext cx="1803252" cy="507920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7"/>
          <p:cNvSpPr txBox="1"/>
          <p:nvPr/>
        </p:nvSpPr>
        <p:spPr>
          <a:xfrm>
            <a:off x="7301400" y="14725"/>
            <a:ext cx="1434900" cy="22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Bree Serif"/>
                <a:ea typeface="Bree Serif"/>
                <a:cs typeface="Bree Serif"/>
                <a:sym typeface="Bree Serif"/>
              </a:rPr>
              <a:t>Number of Teachers in District</a:t>
            </a:r>
            <a:endParaRPr sz="21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35,439</a:t>
            </a:r>
            <a:endParaRPr sz="2100"/>
          </a:p>
        </p:txBody>
      </p:sp>
      <p:sp>
        <p:nvSpPr>
          <p:cNvPr id="173" name="Google Shape;173;p17"/>
          <p:cNvSpPr/>
          <p:nvPr/>
        </p:nvSpPr>
        <p:spPr>
          <a:xfrm>
            <a:off x="8297125" y="212995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  <p:sp>
        <p:nvSpPr>
          <p:cNvPr id="169" name="Google Shape;169;p17"/>
          <p:cNvSpPr txBox="1"/>
          <p:nvPr/>
        </p:nvSpPr>
        <p:spPr>
          <a:xfrm>
            <a:off x="7270975" y="2642900"/>
            <a:ext cx="15474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Percentage of Parents/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Guardians not in labor force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7.5%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78" name="Google Shape;178;p17"/>
          <p:cNvSpPr/>
          <p:nvPr/>
        </p:nvSpPr>
        <p:spPr>
          <a:xfrm>
            <a:off x="8316425" y="4688300"/>
            <a:ext cx="483300" cy="278700"/>
          </a:xfrm>
          <a:prstGeom prst="ellipse">
            <a:avLst/>
          </a:prstGeom>
          <a:solidFill>
            <a:srgbClr val="C9DAF8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legreya Sans SC"/>
                <a:ea typeface="Alegreya Sans SC"/>
                <a:cs typeface="Alegreya Sans SC"/>
                <a:sym typeface="Alegreya Sans SC"/>
              </a:rPr>
              <a:t>CT</a:t>
            </a:r>
            <a:endParaRPr sz="1200">
              <a:latin typeface="Alegreya Sans SC"/>
              <a:ea typeface="Alegreya Sans SC"/>
              <a:cs typeface="Alegreya Sans SC"/>
              <a:sym typeface="Alegreya Sans S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863B-4EF2-282F-B1AE-10271C8F3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-2052600"/>
            <a:ext cx="8520600" cy="2052600"/>
          </a:xfrm>
        </p:spPr>
        <p:txBody>
          <a:bodyPr spcFirstLastPara="1" wrap="square" lIns="91425" tIns="91425" rIns="91425" bIns="91425" anchor="b" anchorCtr="0">
            <a:normAutofit/>
          </a:bodyPr>
          <a:lstStyle/>
          <a:p>
            <a:r>
              <a:rPr lang="en-US" dirty="0"/>
              <a:t>State of Conn.</a:t>
            </a:r>
          </a:p>
        </p:txBody>
      </p:sp>
      <p:pic>
        <p:nvPicPr>
          <p:cNvPr id="184" name="Google Shape;184;p18" descr="State of Conn."/>
          <p:cNvPicPr preferRelativeResize="0"/>
          <p:nvPr/>
        </p:nvPicPr>
        <p:blipFill rotWithShape="1">
          <a:blip r:embed="rId3">
            <a:alphaModFix/>
          </a:blip>
          <a:srcRect l="16581" t="22384" r="3469" b="22697"/>
          <a:stretch/>
        </p:blipFill>
        <p:spPr>
          <a:xfrm>
            <a:off x="796737" y="47075"/>
            <a:ext cx="7550525" cy="5186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435</Words>
  <Application>Microsoft Macintosh PowerPoint</Application>
  <PresentationFormat>On-screen Show (16:9)</PresentationFormat>
  <Paragraphs>219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Alegreya Sans SC</vt:lpstr>
      <vt:lpstr>Arial</vt:lpstr>
      <vt:lpstr>Bree Serif</vt:lpstr>
      <vt:lpstr>Simple Light</vt:lpstr>
      <vt:lpstr>Town A Facts</vt:lpstr>
      <vt:lpstr>Town B Facts</vt:lpstr>
      <vt:lpstr>Facts for town C</vt:lpstr>
      <vt:lpstr>Facts for town D</vt:lpstr>
      <vt:lpstr>Facts for CT</vt:lpstr>
      <vt:lpstr>State of Conn.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Dustin Huo</cp:lastModifiedBy>
  <cp:revision>2</cp:revision>
  <dcterms:modified xsi:type="dcterms:W3CDTF">2026-02-05T00:21:17Z</dcterms:modified>
</cp:coreProperties>
</file>